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2"/>
  </p:sldMasterIdLst>
  <p:sldIdLst>
    <p:sldId id="270" r:id="rId13"/>
    <p:sldId id="272" r:id="rId14"/>
    <p:sldId id="27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99"/>
    <a:srgbClr val="E2CFF1"/>
    <a:srgbClr val="873AC0"/>
    <a:srgbClr val="FFFF99"/>
    <a:srgbClr val="57D557"/>
    <a:srgbClr val="7BD3A7"/>
    <a:srgbClr val="2C845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33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10" Type="http://schemas.openxmlformats.org/officeDocument/2006/relationships/customXml" Target="../customXml/item10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7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C922-8844-45D5-AE82-F2F9506C8D8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8DFD0-8882-4B76-AEF1-0DD1B58B8C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-3265" y="-93107"/>
            <a:ext cx="12226074" cy="6836968"/>
            <a:chOff x="-12123" y="7970"/>
            <a:chExt cx="12226074" cy="6836968"/>
          </a:xfrm>
        </p:grpSpPr>
        <p:sp>
          <p:nvSpPr>
            <p:cNvPr id="13" name="TextBox 12"/>
            <p:cNvSpPr txBox="1"/>
            <p:nvPr/>
          </p:nvSpPr>
          <p:spPr>
            <a:xfrm>
              <a:off x="4724932" y="222101"/>
              <a:ext cx="194149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Directeur Général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34502" y="173295"/>
              <a:ext cx="1941491" cy="4231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Cellule d’A</a:t>
              </a:r>
              <a:endParaRPr lang="en-US" sz="1100" dirty="0" smtClean="0"/>
            </a:p>
            <a:p>
              <a:pPr algn="ctr"/>
              <a:r>
                <a:rPr lang="en-US" sz="1000" dirty="0" smtClean="0"/>
                <a:t>Admin Advisor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 rot="16200000">
              <a:off x="-522402" y="6086116"/>
              <a:ext cx="1286813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Assistants/Chauffeurs</a:t>
              </a:r>
              <a:endParaRPr lang="en-US" sz="800" dirty="0"/>
            </a:p>
          </p:txBody>
        </p:sp>
        <p:sp>
          <p:nvSpPr>
            <p:cNvPr id="79" name="TextBox 78"/>
            <p:cNvSpPr txBox="1"/>
            <p:nvPr/>
          </p:nvSpPr>
          <p:spPr>
            <a:xfrm rot="16200000">
              <a:off x="-379255" y="4953984"/>
              <a:ext cx="996597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Spécialistes</a:t>
              </a:r>
              <a:endParaRPr lang="fr-FR" sz="1100" dirty="0"/>
            </a:p>
          </p:txBody>
        </p:sp>
        <p:sp>
          <p:nvSpPr>
            <p:cNvPr id="80" name="TextBox 79"/>
            <p:cNvSpPr txBox="1"/>
            <p:nvPr/>
          </p:nvSpPr>
          <p:spPr>
            <a:xfrm rot="16200000">
              <a:off x="-541893" y="2664955"/>
              <a:ext cx="1330698" cy="2646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Managers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03978" y="1470478"/>
              <a:ext cx="1044571" cy="25916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Directeurs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rot="16200000">
              <a:off x="-440040" y="3898542"/>
              <a:ext cx="1115866" cy="26003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Chargés</a:t>
              </a:r>
              <a:endParaRPr lang="en-US" sz="1100" dirty="0"/>
            </a:p>
          </p:txBody>
        </p:sp>
        <p:sp>
          <p:nvSpPr>
            <p:cNvPr id="288" name="TextBox 287"/>
            <p:cNvSpPr txBox="1"/>
            <p:nvPr/>
          </p:nvSpPr>
          <p:spPr>
            <a:xfrm rot="16200000">
              <a:off x="-412408" y="409574"/>
              <a:ext cx="1069803" cy="2665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Executive</a:t>
              </a:r>
              <a:endParaRPr lang="en-US" sz="1100" dirty="0"/>
            </a:p>
          </p:txBody>
        </p:sp>
        <p:cxnSp>
          <p:nvCxnSpPr>
            <p:cNvPr id="294" name="Straight Connector 293"/>
            <p:cNvCxnSpPr/>
            <p:nvPr/>
          </p:nvCxnSpPr>
          <p:spPr>
            <a:xfrm>
              <a:off x="263675" y="5583088"/>
              <a:ext cx="119283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72442" y="4586490"/>
              <a:ext cx="119283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263675" y="3460275"/>
              <a:ext cx="119283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flipV="1">
              <a:off x="267858" y="2125818"/>
              <a:ext cx="11899766" cy="82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263675" y="1081199"/>
              <a:ext cx="119283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TextBox 217"/>
            <p:cNvSpPr txBox="1"/>
            <p:nvPr/>
          </p:nvSpPr>
          <p:spPr>
            <a:xfrm>
              <a:off x="4817027" y="639960"/>
              <a:ext cx="741203" cy="5539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err="1" smtClean="0"/>
                <a:t>Coordo</a:t>
              </a:r>
              <a:r>
                <a:rPr lang="fr-FR" sz="1000" dirty="0" smtClean="0"/>
                <a:t> Projet a la DG 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55825" y="1355611"/>
              <a:ext cx="972840" cy="4308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Affaires Juridiques</a:t>
              </a:r>
              <a:endParaRPr lang="en-US" sz="11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1204125" y="1470638"/>
              <a:ext cx="765225" cy="27699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DAF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569808" y="1327344"/>
              <a:ext cx="879617" cy="4308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Passation de Marché</a:t>
              </a:r>
              <a:endParaRPr lang="en-US" sz="11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562610" y="2172556"/>
              <a:ext cx="663052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Irrigation</a:t>
              </a:r>
              <a:endParaRPr lang="en-US" sz="600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564663" y="2469555"/>
              <a:ext cx="652760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Routes</a:t>
              </a:r>
              <a:endParaRPr lang="en-US" sz="600" dirty="0" smtClean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564663" y="2842188"/>
              <a:ext cx="660083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SGF</a:t>
              </a:r>
              <a:endParaRPr lang="en-US" sz="400" dirty="0" smtClean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514007" y="2228352"/>
              <a:ext cx="647841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CRA</a:t>
              </a:r>
              <a:endParaRPr lang="en-US" sz="700" dirty="0" smtClean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514007" y="2531810"/>
              <a:ext cx="647841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smtClean="0"/>
                <a:t>PRAPS</a:t>
              </a:r>
              <a:endParaRPr lang="en-US" sz="700" dirty="0" smtClean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99804" y="2632960"/>
              <a:ext cx="601373" cy="21544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SP</a:t>
              </a:r>
              <a:endParaRPr lang="en-US" sz="600" dirty="0" smtClean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345212" y="2357524"/>
              <a:ext cx="593119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COM/S</a:t>
              </a:r>
              <a:endParaRPr lang="en-US" sz="700" dirty="0" smtClean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718059" y="2744997"/>
              <a:ext cx="593742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COM/T</a:t>
              </a:r>
              <a:endParaRPr lang="en-US" sz="1000" dirty="0" smtClean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1678644" y="3604370"/>
              <a:ext cx="535307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/>
                <a:t>Admin IT</a:t>
              </a:r>
              <a:endParaRPr lang="en-US" sz="800" dirty="0" smtClean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0741355" y="2972462"/>
              <a:ext cx="546122" cy="2000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FIN1</a:t>
              </a:r>
              <a:endParaRPr lang="en-US" sz="700" dirty="0" smtClean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8396067" y="2362254"/>
              <a:ext cx="520803" cy="2308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PM</a:t>
              </a:r>
              <a:endParaRPr lang="en-US" sz="700" dirty="0" smtClean="0"/>
            </a:p>
          </p:txBody>
        </p:sp>
        <p:cxnSp>
          <p:nvCxnSpPr>
            <p:cNvPr id="62" name="Elbow Connector 61"/>
            <p:cNvCxnSpPr>
              <a:stCxn id="13" idx="2"/>
              <a:endCxn id="125" idx="0"/>
            </p:cNvCxnSpPr>
            <p:nvPr/>
          </p:nvCxnSpPr>
          <p:spPr>
            <a:xfrm rot="5400000">
              <a:off x="2871484" y="-1468583"/>
              <a:ext cx="794956" cy="4853433"/>
            </a:xfrm>
            <a:prstGeom prst="bentConnector3">
              <a:avLst>
                <a:gd name="adj1" fmla="val 7743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Elbow Connector 266"/>
            <p:cNvCxnSpPr>
              <a:stCxn id="13" idx="2"/>
              <a:endCxn id="131" idx="0"/>
            </p:cNvCxnSpPr>
            <p:nvPr/>
          </p:nvCxnSpPr>
          <p:spPr>
            <a:xfrm rot="16200000" flipH="1">
              <a:off x="6969303" y="-712971"/>
              <a:ext cx="766689" cy="3313939"/>
            </a:xfrm>
            <a:prstGeom prst="bentConnector3">
              <a:avLst>
                <a:gd name="adj1" fmla="val 8097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Elbow Connector 272"/>
            <p:cNvCxnSpPr>
              <a:stCxn id="13" idx="2"/>
              <a:endCxn id="129" idx="0"/>
            </p:cNvCxnSpPr>
            <p:nvPr/>
          </p:nvCxnSpPr>
          <p:spPr>
            <a:xfrm rot="16200000" flipH="1">
              <a:off x="8186217" y="-1929884"/>
              <a:ext cx="909983" cy="5891060"/>
            </a:xfrm>
            <a:prstGeom prst="bentConnector3">
              <a:avLst>
                <a:gd name="adj1" fmla="val 6744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70940" y="4709570"/>
              <a:ext cx="449199" cy="1846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err="1" smtClean="0"/>
                <a:t>Juriste</a:t>
              </a:r>
              <a:r>
                <a:rPr lang="en-US" sz="600" dirty="0" smtClean="0"/>
                <a:t> 1</a:t>
              </a:r>
              <a:endParaRPr lang="en-US" sz="800" dirty="0" smtClean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594188" y="3980918"/>
              <a:ext cx="648000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Infra /Konni</a:t>
              </a:r>
              <a:endParaRPr lang="en-US" sz="900" dirty="0" smtClean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594616" y="3779363"/>
              <a:ext cx="649720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Infra / RN7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440941" y="3514120"/>
              <a:ext cx="634025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GDSI</a:t>
              </a:r>
              <a:endParaRPr lang="en-US" sz="900" dirty="0" smtClean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41401" y="3746785"/>
              <a:ext cx="633565" cy="18466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 smtClean="0"/>
                <a:t>Alpha - Santé</a:t>
              </a:r>
              <a:endParaRPr lang="en-US" sz="600" dirty="0" smtClean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422730" y="4040609"/>
              <a:ext cx="739117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Infra. CRA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20990" y="3490527"/>
              <a:ext cx="740857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Infra. PRAPS</a:t>
              </a:r>
              <a:endParaRPr lang="en-US" sz="900" dirty="0" smtClean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23431" y="4869123"/>
              <a:ext cx="382701" cy="2000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GSI 1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160120" y="4655679"/>
              <a:ext cx="632610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Info - Web</a:t>
              </a:r>
              <a:endParaRPr lang="en-US" sz="700" dirty="0" smtClean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160119" y="4879133"/>
              <a:ext cx="632610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Traducteur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255183" y="4656585"/>
              <a:ext cx="550261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/>
                <a:t>Audit 1</a:t>
              </a:r>
              <a:endParaRPr lang="en-US" sz="800" dirty="0" smtClean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1737957" y="5043942"/>
              <a:ext cx="425488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IT 2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995705" y="4609562"/>
              <a:ext cx="457428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FIN BUDG1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0996730" y="4963614"/>
              <a:ext cx="476656" cy="30777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FIN MISS </a:t>
              </a:r>
              <a:r>
                <a:rPr lang="fr-FR" sz="700" dirty="0"/>
                <a:t>1</a:t>
              </a:r>
              <a:endParaRPr lang="en-US" sz="700" dirty="0" smtClean="0"/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7226000" y="4653028"/>
              <a:ext cx="617148" cy="20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M&amp;E 1</a:t>
              </a:r>
              <a:endParaRPr lang="en-US" sz="700" dirty="0" smtClean="0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224748" y="4828796"/>
              <a:ext cx="617148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/>
                <a:t>M&amp;E </a:t>
              </a:r>
              <a:r>
                <a:rPr lang="fr-FR" sz="700" dirty="0" smtClean="0"/>
                <a:t>2</a:t>
              </a:r>
              <a:endParaRPr lang="en-US" sz="700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7223496" y="4995387"/>
              <a:ext cx="618399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/>
                <a:t>M&amp;E </a:t>
              </a:r>
              <a:r>
                <a:rPr lang="fr-FR" sz="700" dirty="0" smtClean="0"/>
                <a:t>3</a:t>
              </a:r>
              <a:endParaRPr lang="en-US" sz="700" dirty="0"/>
            </a:p>
          </p:txBody>
        </p:sp>
        <p:cxnSp>
          <p:nvCxnSpPr>
            <p:cNvPr id="59" name="Elbow Connector 58"/>
            <p:cNvCxnSpPr>
              <a:stCxn id="13" idx="2"/>
              <a:endCxn id="722" idx="0"/>
            </p:cNvCxnSpPr>
            <p:nvPr/>
          </p:nvCxnSpPr>
          <p:spPr>
            <a:xfrm rot="16200000" flipH="1">
              <a:off x="5945090" y="311242"/>
              <a:ext cx="788272" cy="1287097"/>
            </a:xfrm>
            <a:prstGeom prst="bentConnector3">
              <a:avLst>
                <a:gd name="adj1" fmla="val 7926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/>
            <p:cNvSpPr txBox="1"/>
            <p:nvPr/>
          </p:nvSpPr>
          <p:spPr>
            <a:xfrm>
              <a:off x="2590105" y="4180613"/>
              <a:ext cx="654231" cy="20005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Infra / </a:t>
              </a:r>
              <a:r>
                <a:rPr lang="fr-FR" sz="700" dirty="0" err="1" smtClean="0"/>
                <a:t>Sia</a:t>
              </a:r>
              <a:r>
                <a:rPr lang="fr-FR" sz="700" dirty="0" smtClean="0"/>
                <a:t>-K</a:t>
              </a:r>
              <a:endParaRPr lang="en-US" sz="700" dirty="0" smtClean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2593269" y="3580528"/>
              <a:ext cx="651372" cy="200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Infra / RN35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826011" y="1351182"/>
              <a:ext cx="1204701" cy="4308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Irrigation et Access au Marché</a:t>
              </a:r>
              <a:endParaRPr lang="en-US" sz="900" dirty="0" smtClean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103171" y="2880571"/>
              <a:ext cx="598006" cy="21544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GSI</a:t>
              </a: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1097553" y="2395660"/>
              <a:ext cx="602245" cy="21544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ESP</a:t>
              </a:r>
              <a:endParaRPr lang="en-US" sz="500" dirty="0" smtClean="0"/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1103306" y="2155979"/>
              <a:ext cx="596392" cy="21544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 Foncier</a:t>
              </a:r>
              <a:endParaRPr lang="en-US" sz="1050" dirty="0" smtClean="0"/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1108565" y="3120251"/>
              <a:ext cx="600434" cy="2000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err="1" smtClean="0"/>
                <a:t>Restl</a:t>
              </a:r>
              <a:endParaRPr lang="en-US" sz="1000" dirty="0" smtClean="0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124416" y="5236875"/>
              <a:ext cx="380129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 smtClean="0"/>
                <a:t>SIG 1</a:t>
              </a:r>
              <a:endParaRPr lang="en-US" sz="400" dirty="0" smtClean="0"/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1124416" y="4879721"/>
              <a:ext cx="377469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HSS1</a:t>
              </a:r>
              <a:endParaRPr lang="en-US" sz="500" dirty="0" smtClean="0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1124416" y="5023918"/>
              <a:ext cx="377469" cy="200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GP</a:t>
              </a:r>
              <a:endParaRPr lang="en-US" sz="500" dirty="0" smtClean="0"/>
            </a:p>
          </p:txBody>
        </p:sp>
        <p:cxnSp>
          <p:nvCxnSpPr>
            <p:cNvPr id="120" name="Elbow Connector 119"/>
            <p:cNvCxnSpPr>
              <a:stCxn id="205" idx="2"/>
              <a:endCxn id="312" idx="3"/>
            </p:cNvCxnSpPr>
            <p:nvPr/>
          </p:nvCxnSpPr>
          <p:spPr>
            <a:xfrm rot="5400000">
              <a:off x="1635844" y="1846400"/>
              <a:ext cx="481156" cy="35344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205" idx="2"/>
              <a:endCxn id="313" idx="3"/>
            </p:cNvCxnSpPr>
            <p:nvPr/>
          </p:nvCxnSpPr>
          <p:spPr>
            <a:xfrm rot="5400000">
              <a:off x="1162205" y="2329339"/>
              <a:ext cx="1437734" cy="34414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Elbow Connector 320"/>
            <p:cNvCxnSpPr>
              <a:stCxn id="205" idx="2"/>
              <a:endCxn id="309" idx="3"/>
            </p:cNvCxnSpPr>
            <p:nvPr/>
          </p:nvCxnSpPr>
          <p:spPr>
            <a:xfrm rot="5400000">
              <a:off x="1274287" y="2209435"/>
              <a:ext cx="1205748" cy="351968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Elbow Connector 343"/>
            <p:cNvCxnSpPr>
              <a:stCxn id="207" idx="2"/>
              <a:endCxn id="132" idx="3"/>
            </p:cNvCxnSpPr>
            <p:nvPr/>
          </p:nvCxnSpPr>
          <p:spPr>
            <a:xfrm rot="5400000">
              <a:off x="3074061" y="1933670"/>
              <a:ext cx="505903" cy="20270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Elbow Connector 345"/>
            <p:cNvCxnSpPr>
              <a:stCxn id="207" idx="2"/>
              <a:endCxn id="133" idx="3"/>
            </p:cNvCxnSpPr>
            <p:nvPr/>
          </p:nvCxnSpPr>
          <p:spPr>
            <a:xfrm rot="5400000">
              <a:off x="2921442" y="2078051"/>
              <a:ext cx="802902" cy="21093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Elbow Connector 347"/>
            <p:cNvCxnSpPr>
              <a:stCxn id="207" idx="2"/>
              <a:endCxn id="134" idx="3"/>
            </p:cNvCxnSpPr>
            <p:nvPr/>
          </p:nvCxnSpPr>
          <p:spPr>
            <a:xfrm rot="5400000">
              <a:off x="2738787" y="2268028"/>
              <a:ext cx="1175535" cy="20361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lbow Connector 139"/>
            <p:cNvCxnSpPr>
              <a:stCxn id="194" idx="2"/>
              <a:endCxn id="135" idx="3"/>
            </p:cNvCxnSpPr>
            <p:nvPr/>
          </p:nvCxnSpPr>
          <p:spPr>
            <a:xfrm rot="5400000">
              <a:off x="4914424" y="2030442"/>
              <a:ext cx="560751" cy="6590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Elbow Connector 361"/>
            <p:cNvCxnSpPr>
              <a:stCxn id="722" idx="2"/>
              <a:endCxn id="323" idx="1"/>
            </p:cNvCxnSpPr>
            <p:nvPr/>
          </p:nvCxnSpPr>
          <p:spPr>
            <a:xfrm rot="16200000" flipH="1">
              <a:off x="5445335" y="3317253"/>
              <a:ext cx="3315601" cy="24072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Elbow Connector 404"/>
            <p:cNvCxnSpPr>
              <a:stCxn id="205" idx="2"/>
              <a:endCxn id="143" idx="3"/>
            </p:cNvCxnSpPr>
            <p:nvPr/>
          </p:nvCxnSpPr>
          <p:spPr>
            <a:xfrm rot="5400000">
              <a:off x="1398093" y="2085629"/>
              <a:ext cx="958137" cy="351968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TextBox 407"/>
            <p:cNvSpPr txBox="1"/>
            <p:nvPr/>
          </p:nvSpPr>
          <p:spPr>
            <a:xfrm>
              <a:off x="2539255" y="4595882"/>
              <a:ext cx="595901" cy="18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err="1" smtClean="0"/>
                <a:t>Coord</a:t>
              </a:r>
              <a:r>
                <a:rPr lang="en-US" sz="600" dirty="0" smtClean="0"/>
                <a:t>. PP</a:t>
              </a:r>
              <a:endParaRPr lang="en-US" sz="800" dirty="0" smtClean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93804" y="105060"/>
              <a:ext cx="4096529" cy="58477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MCA Niger Org. Chart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JUIN 2021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Elbow Connector 44"/>
            <p:cNvCxnSpPr>
              <a:stCxn id="207" idx="0"/>
              <a:endCxn id="13" idx="2"/>
            </p:cNvCxnSpPr>
            <p:nvPr/>
          </p:nvCxnSpPr>
          <p:spPr>
            <a:xfrm rot="5400000" flipH="1" flipV="1">
              <a:off x="4166757" y="-177739"/>
              <a:ext cx="790527" cy="2267316"/>
            </a:xfrm>
            <a:prstGeom prst="bentConnector3">
              <a:avLst>
                <a:gd name="adj1" fmla="val 2134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205" idx="0"/>
              <a:endCxn id="13" idx="2"/>
            </p:cNvCxnSpPr>
            <p:nvPr/>
          </p:nvCxnSpPr>
          <p:spPr>
            <a:xfrm rot="5400000" flipH="1" flipV="1">
              <a:off x="3478910" y="-865109"/>
              <a:ext cx="791003" cy="3642533"/>
            </a:xfrm>
            <a:prstGeom prst="bentConnector3">
              <a:avLst>
                <a:gd name="adj1" fmla="val 2189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8396067" y="2649100"/>
              <a:ext cx="520803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PM</a:t>
              </a:r>
              <a:endParaRPr lang="en-US" sz="600" dirty="0" smtClean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69032" y="811545"/>
              <a:ext cx="293450" cy="1644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33472" y="774349"/>
              <a:ext cx="6611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</a:t>
              </a:r>
              <a:r>
                <a:rPr lang="en-US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cours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425257" y="1351658"/>
              <a:ext cx="1255775" cy="4308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Affaires transversales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125056" y="5397168"/>
              <a:ext cx="380129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/>
                <a:t>SIG 2</a:t>
              </a:r>
              <a:endParaRPr lang="en-US" sz="400" dirty="0" smtClean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0883241" y="4288244"/>
              <a:ext cx="467765" cy="215444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HR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174685" y="2364919"/>
              <a:ext cx="544626" cy="2000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AUDIT</a:t>
              </a:r>
              <a:endParaRPr lang="en-US" sz="500" dirty="0" smtClean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913978" y="2371423"/>
              <a:ext cx="542388" cy="2000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SECURITE</a:t>
              </a:r>
              <a:endParaRPr lang="en-US" sz="500" dirty="0" smtClean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0726851" y="6246744"/>
              <a:ext cx="726282" cy="2154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Reception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927493" y="2598504"/>
              <a:ext cx="546510" cy="2308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smtClean="0"/>
                <a:t>RH/AD</a:t>
              </a:r>
              <a:endParaRPr lang="en-US" sz="900" dirty="0" smtClean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18721" y="3711056"/>
              <a:ext cx="742154" cy="3077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4 </a:t>
              </a:r>
              <a:r>
                <a:rPr lang="en-US" sz="700" dirty="0" err="1" smtClean="0"/>
                <a:t>Coord</a:t>
              </a:r>
              <a:r>
                <a:rPr lang="en-US" sz="700" dirty="0" smtClean="0"/>
                <a:t>. </a:t>
              </a:r>
              <a:r>
                <a:rPr lang="en-US" sz="700" dirty="0" err="1" smtClean="0"/>
                <a:t>régionaux</a:t>
              </a:r>
              <a:endParaRPr lang="en-US" sz="700" dirty="0" smtClean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30834" y="4628988"/>
              <a:ext cx="646174" cy="1692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00" dirty="0"/>
                <a:t>2</a:t>
              </a:r>
              <a:r>
                <a:rPr lang="en-US" sz="500" dirty="0" smtClean="0"/>
                <a:t> GSI</a:t>
              </a:r>
            </a:p>
          </p:txBody>
        </p:sp>
        <p:cxnSp>
          <p:nvCxnSpPr>
            <p:cNvPr id="189" name="Straight Connector 188"/>
            <p:cNvCxnSpPr/>
            <p:nvPr/>
          </p:nvCxnSpPr>
          <p:spPr>
            <a:xfrm flipV="1">
              <a:off x="5555201" y="840662"/>
              <a:ext cx="131935" cy="22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329748" y="4962533"/>
              <a:ext cx="647260" cy="1692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00" dirty="0"/>
                <a:t>4</a:t>
              </a:r>
              <a:r>
                <a:rPr lang="en-US" sz="500" dirty="0" smtClean="0"/>
                <a:t> </a:t>
              </a:r>
              <a:r>
                <a:rPr lang="en-US" sz="500" dirty="0" err="1" smtClean="0"/>
                <a:t>Fonciers</a:t>
              </a:r>
              <a:r>
                <a:rPr lang="en-US" sz="500" dirty="0" smtClean="0"/>
                <a:t>/</a:t>
              </a:r>
              <a:r>
                <a:rPr lang="en-US" sz="500" dirty="0" err="1" smtClean="0"/>
                <a:t>Restl</a:t>
              </a:r>
              <a:endParaRPr lang="en-US" sz="500" dirty="0" smtClean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29363" y="4798320"/>
              <a:ext cx="648000" cy="1692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00" dirty="0"/>
                <a:t>2</a:t>
              </a:r>
              <a:r>
                <a:rPr lang="en-US" sz="500" dirty="0" smtClean="0"/>
                <a:t> ESP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329362" y="5127214"/>
              <a:ext cx="648000" cy="1692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00" dirty="0" smtClean="0"/>
                <a:t>2 M&amp;E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22951" y="4258244"/>
              <a:ext cx="742154" cy="307777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/>
                <a:t>4 </a:t>
              </a:r>
              <a:r>
                <a:rPr lang="en-US" sz="700" dirty="0" err="1" smtClean="0"/>
                <a:t>Coord</a:t>
              </a:r>
              <a:r>
                <a:rPr lang="en-US" sz="700" dirty="0" smtClean="0"/>
                <a:t>. </a:t>
              </a:r>
              <a:r>
                <a:rPr lang="en-US" sz="700" dirty="0" err="1" smtClean="0"/>
                <a:t>régionaux</a:t>
              </a:r>
              <a:endParaRPr lang="en-US" sz="700" dirty="0" smtClean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328816" y="5944804"/>
              <a:ext cx="610555" cy="184666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/>
                <a:t>Driver 1</a:t>
              </a:r>
              <a:endParaRPr lang="en-US" sz="1000" dirty="0" smtClean="0"/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4210111" y="1254584"/>
            <a:ext cx="2052992" cy="430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Communauté Résiliente au Climat</a:t>
            </a:r>
            <a:endParaRPr lang="en-US" sz="900" dirty="0" smtClean="0"/>
          </a:p>
        </p:txBody>
      </p:sp>
      <p:sp>
        <p:nvSpPr>
          <p:cNvPr id="195" name="TextBox 149"/>
          <p:cNvSpPr txBox="1"/>
          <p:nvPr/>
        </p:nvSpPr>
        <p:spPr>
          <a:xfrm>
            <a:off x="10803901" y="5223854"/>
            <a:ext cx="54944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A/Log</a:t>
            </a:r>
            <a:endParaRPr lang="en-US" sz="1000" dirty="0" smtClean="0"/>
          </a:p>
        </p:txBody>
      </p:sp>
      <p:sp>
        <p:nvSpPr>
          <p:cNvPr id="219" name="TextBox 169"/>
          <p:cNvSpPr txBox="1"/>
          <p:nvPr/>
        </p:nvSpPr>
        <p:spPr>
          <a:xfrm>
            <a:off x="5334243" y="5540371"/>
            <a:ext cx="613985" cy="184666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2</a:t>
            </a:r>
            <a:r>
              <a:rPr lang="en-US" sz="600" dirty="0" smtClean="0"/>
              <a:t> Financiers</a:t>
            </a:r>
          </a:p>
        </p:txBody>
      </p:sp>
      <p:cxnSp>
        <p:nvCxnSpPr>
          <p:cNvPr id="11" name="Connecteur droit 10"/>
          <p:cNvCxnSpPr>
            <a:stCxn id="32" idx="1"/>
            <a:endCxn id="13" idx="3"/>
          </p:cNvCxnSpPr>
          <p:nvPr/>
        </p:nvCxnSpPr>
        <p:spPr>
          <a:xfrm flipH="1">
            <a:off x="6675281" y="283815"/>
            <a:ext cx="968079" cy="6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Connecteur en angle 373"/>
          <p:cNvCxnSpPr>
            <a:stCxn id="311" idx="3"/>
            <a:endCxn id="205" idx="2"/>
          </p:cNvCxnSpPr>
          <p:nvPr/>
        </p:nvCxnSpPr>
        <p:spPr>
          <a:xfrm flipV="1">
            <a:off x="1708656" y="1681468"/>
            <a:ext cx="353347" cy="72083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1" name="TextBox 83"/>
          <p:cNvSpPr txBox="1"/>
          <p:nvPr/>
        </p:nvSpPr>
        <p:spPr>
          <a:xfrm>
            <a:off x="377775" y="4821695"/>
            <a:ext cx="452961" cy="184666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" dirty="0" smtClean="0"/>
              <a:t>Juriste 2</a:t>
            </a:r>
            <a:endParaRPr lang="en-US" sz="600" dirty="0" smtClean="0"/>
          </a:p>
        </p:txBody>
      </p:sp>
      <p:cxnSp>
        <p:nvCxnSpPr>
          <p:cNvPr id="545" name="Connecteur en angle 544"/>
          <p:cNvCxnSpPr>
            <a:stCxn id="125" idx="2"/>
            <a:endCxn id="411" idx="1"/>
          </p:cNvCxnSpPr>
          <p:nvPr/>
        </p:nvCxnSpPr>
        <p:spPr>
          <a:xfrm rot="5400000">
            <a:off x="-999864" y="3063060"/>
            <a:ext cx="3228607" cy="473328"/>
          </a:xfrm>
          <a:prstGeom prst="bentConnector4">
            <a:avLst>
              <a:gd name="adj1" fmla="val 48570"/>
              <a:gd name="adj2" fmla="val 11563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Connecteur droit 554"/>
          <p:cNvCxnSpPr>
            <a:stCxn id="84" idx="1"/>
          </p:cNvCxnSpPr>
          <p:nvPr/>
        </p:nvCxnSpPr>
        <p:spPr>
          <a:xfrm flipH="1" flipV="1">
            <a:off x="311042" y="4699994"/>
            <a:ext cx="68756" cy="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2" name="Groupe 161"/>
          <p:cNvGrpSpPr/>
          <p:nvPr/>
        </p:nvGrpSpPr>
        <p:grpSpPr>
          <a:xfrm>
            <a:off x="891825" y="2162624"/>
            <a:ext cx="242089" cy="3225800"/>
            <a:chOff x="905578" y="2162624"/>
            <a:chExt cx="228334" cy="3225800"/>
          </a:xfrm>
        </p:grpSpPr>
        <p:cxnSp>
          <p:nvCxnSpPr>
            <p:cNvPr id="542" name="Connecteur en angle 541"/>
            <p:cNvCxnSpPr>
              <a:stCxn id="312" idx="1"/>
              <a:endCxn id="203" idx="1"/>
            </p:cNvCxnSpPr>
            <p:nvPr/>
          </p:nvCxnSpPr>
          <p:spPr>
            <a:xfrm rot="10800000" flipH="1" flipV="1">
              <a:off x="1113398" y="2162624"/>
              <a:ext cx="20514" cy="3225800"/>
            </a:xfrm>
            <a:prstGeom prst="bentConnector3">
              <a:avLst>
                <a:gd name="adj1" fmla="val -105103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5" name="Connecteur droit 564"/>
            <p:cNvCxnSpPr>
              <a:endCxn id="315" idx="1"/>
            </p:cNvCxnSpPr>
            <p:nvPr/>
          </p:nvCxnSpPr>
          <p:spPr>
            <a:xfrm>
              <a:off x="905578" y="5222356"/>
              <a:ext cx="2277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74" name="Connecteur en angle 573"/>
          <p:cNvCxnSpPr/>
          <p:nvPr/>
        </p:nvCxnSpPr>
        <p:spPr>
          <a:xfrm rot="16200000" flipH="1">
            <a:off x="1134698" y="3495711"/>
            <a:ext cx="1289962" cy="7547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eur en angle 138"/>
          <p:cNvCxnSpPr>
            <a:stCxn id="311" idx="1"/>
            <a:endCxn id="318" idx="1"/>
          </p:cNvCxnSpPr>
          <p:nvPr/>
        </p:nvCxnSpPr>
        <p:spPr>
          <a:xfrm rot="10800000" flipH="1" flipV="1">
            <a:off x="1106410" y="2402305"/>
            <a:ext cx="26863" cy="2620564"/>
          </a:xfrm>
          <a:prstGeom prst="bentConnector3">
            <a:avLst>
              <a:gd name="adj1" fmla="val -6675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Connecteur droit 393"/>
          <p:cNvCxnSpPr>
            <a:endCxn id="317" idx="1"/>
          </p:cNvCxnSpPr>
          <p:nvPr/>
        </p:nvCxnSpPr>
        <p:spPr>
          <a:xfrm flipV="1">
            <a:off x="931025" y="4878672"/>
            <a:ext cx="2022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" name="TextBox 103"/>
          <p:cNvSpPr txBox="1"/>
          <p:nvPr/>
        </p:nvSpPr>
        <p:spPr>
          <a:xfrm>
            <a:off x="1932289" y="5023799"/>
            <a:ext cx="378017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GSI 2</a:t>
            </a:r>
          </a:p>
        </p:txBody>
      </p:sp>
      <p:cxnSp>
        <p:nvCxnSpPr>
          <p:cNvPr id="253" name="Connecteur en angle 252"/>
          <p:cNvCxnSpPr>
            <a:stCxn id="309" idx="1"/>
          </p:cNvCxnSpPr>
          <p:nvPr/>
        </p:nvCxnSpPr>
        <p:spPr>
          <a:xfrm rot="10800000" flipH="1" flipV="1">
            <a:off x="1112029" y="2887216"/>
            <a:ext cx="722870" cy="2518756"/>
          </a:xfrm>
          <a:prstGeom prst="bentConnector4">
            <a:avLst>
              <a:gd name="adj1" fmla="val -14041"/>
              <a:gd name="adj2" fmla="val 4765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Connecteur droit 258"/>
          <p:cNvCxnSpPr/>
          <p:nvPr/>
        </p:nvCxnSpPr>
        <p:spPr>
          <a:xfrm>
            <a:off x="1834614" y="5402548"/>
            <a:ext cx="99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Connecteur droit 436"/>
          <p:cNvCxnSpPr/>
          <p:nvPr/>
        </p:nvCxnSpPr>
        <p:spPr>
          <a:xfrm>
            <a:off x="1834614" y="4874629"/>
            <a:ext cx="99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5" name="TextBox 407"/>
          <p:cNvSpPr txBox="1"/>
          <p:nvPr/>
        </p:nvSpPr>
        <p:spPr>
          <a:xfrm>
            <a:off x="2548145" y="4695942"/>
            <a:ext cx="595901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 smtClean="0"/>
              <a:t>Restl</a:t>
            </a:r>
            <a:r>
              <a:rPr lang="en-US" sz="600" dirty="0" smtClean="0"/>
              <a:t> 1</a:t>
            </a:r>
            <a:endParaRPr lang="en-US" sz="800" dirty="0" smtClean="0"/>
          </a:p>
        </p:txBody>
      </p:sp>
      <p:sp>
        <p:nvSpPr>
          <p:cNvPr id="446" name="TextBox 407"/>
          <p:cNvSpPr txBox="1"/>
          <p:nvPr/>
        </p:nvSpPr>
        <p:spPr>
          <a:xfrm>
            <a:off x="2548738" y="4897416"/>
            <a:ext cx="595901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 smtClean="0"/>
              <a:t>Restl</a:t>
            </a:r>
            <a:r>
              <a:rPr lang="en-US" sz="600" dirty="0" smtClean="0"/>
              <a:t> 2</a:t>
            </a:r>
            <a:endParaRPr lang="en-US" sz="800" dirty="0" smtClean="0"/>
          </a:p>
        </p:txBody>
      </p:sp>
      <p:sp>
        <p:nvSpPr>
          <p:cNvPr id="447" name="TextBox 407"/>
          <p:cNvSpPr txBox="1"/>
          <p:nvPr/>
        </p:nvSpPr>
        <p:spPr>
          <a:xfrm>
            <a:off x="2549249" y="5097162"/>
            <a:ext cx="595901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 smtClean="0"/>
              <a:t>Restl</a:t>
            </a:r>
            <a:r>
              <a:rPr lang="en-US" sz="600" dirty="0" smtClean="0"/>
              <a:t> 3</a:t>
            </a:r>
            <a:endParaRPr lang="en-US" sz="800" dirty="0" smtClean="0"/>
          </a:p>
        </p:txBody>
      </p:sp>
      <p:cxnSp>
        <p:nvCxnSpPr>
          <p:cNvPr id="285" name="Connecteur droit 284"/>
          <p:cNvCxnSpPr>
            <a:endCxn id="446" idx="1"/>
          </p:cNvCxnSpPr>
          <p:nvPr/>
        </p:nvCxnSpPr>
        <p:spPr>
          <a:xfrm flipV="1">
            <a:off x="2485540" y="4989749"/>
            <a:ext cx="63198" cy="5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6" name="Connecteur droit 575"/>
          <p:cNvCxnSpPr/>
          <p:nvPr/>
        </p:nvCxnSpPr>
        <p:spPr>
          <a:xfrm>
            <a:off x="2478819" y="4599815"/>
            <a:ext cx="699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7" name="Connecteur droit 576"/>
          <p:cNvCxnSpPr>
            <a:endCxn id="445" idx="1"/>
          </p:cNvCxnSpPr>
          <p:nvPr/>
        </p:nvCxnSpPr>
        <p:spPr>
          <a:xfrm flipV="1">
            <a:off x="2485540" y="4788275"/>
            <a:ext cx="62605" cy="3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Connecteur en angle 587"/>
          <p:cNvCxnSpPr>
            <a:stCxn id="132" idx="1"/>
            <a:endCxn id="204" idx="1"/>
          </p:cNvCxnSpPr>
          <p:nvPr/>
        </p:nvCxnSpPr>
        <p:spPr>
          <a:xfrm rot="10800000" flipH="1" flipV="1">
            <a:off x="2571467" y="2186894"/>
            <a:ext cx="27495" cy="1992669"/>
          </a:xfrm>
          <a:prstGeom prst="bentConnector3">
            <a:avLst>
              <a:gd name="adj1" fmla="val -84156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Connecteur droit 591"/>
          <p:cNvCxnSpPr/>
          <p:nvPr/>
        </p:nvCxnSpPr>
        <p:spPr>
          <a:xfrm flipH="1">
            <a:off x="2337502" y="3979318"/>
            <a:ext cx="265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4" name="TextBox 205"/>
          <p:cNvSpPr txBox="1"/>
          <p:nvPr/>
        </p:nvSpPr>
        <p:spPr>
          <a:xfrm>
            <a:off x="3448921" y="3862779"/>
            <a:ext cx="646246" cy="2000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SAA</a:t>
            </a:r>
            <a:endParaRPr lang="en-US" sz="700" dirty="0" smtClean="0"/>
          </a:p>
        </p:txBody>
      </p:sp>
      <p:cxnSp>
        <p:nvCxnSpPr>
          <p:cNvPr id="602" name="Connecteur en angle 601"/>
          <p:cNvCxnSpPr>
            <a:stCxn id="133" idx="1"/>
            <a:endCxn id="86" idx="1"/>
          </p:cNvCxnSpPr>
          <p:nvPr/>
        </p:nvCxnSpPr>
        <p:spPr>
          <a:xfrm rot="10800000" flipH="1" flipV="1">
            <a:off x="2573520" y="2483894"/>
            <a:ext cx="29953" cy="1294420"/>
          </a:xfrm>
          <a:prstGeom prst="bentConnector3">
            <a:avLst>
              <a:gd name="adj1" fmla="val -7631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Connecteur droit 604"/>
          <p:cNvCxnSpPr/>
          <p:nvPr/>
        </p:nvCxnSpPr>
        <p:spPr>
          <a:xfrm flipH="1">
            <a:off x="2333708" y="3582102"/>
            <a:ext cx="273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Connecteur en angle 620"/>
          <p:cNvCxnSpPr>
            <a:stCxn id="134" idx="1"/>
          </p:cNvCxnSpPr>
          <p:nvPr/>
        </p:nvCxnSpPr>
        <p:spPr>
          <a:xfrm rot="10800000" flipH="1" flipV="1">
            <a:off x="2573521" y="2856527"/>
            <a:ext cx="786710" cy="1200098"/>
          </a:xfrm>
          <a:prstGeom prst="bentConnector4">
            <a:avLst>
              <a:gd name="adj1" fmla="val -15413"/>
              <a:gd name="adj2" fmla="val 4855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Connecteur droit 625"/>
          <p:cNvCxnSpPr/>
          <p:nvPr/>
        </p:nvCxnSpPr>
        <p:spPr>
          <a:xfrm flipV="1">
            <a:off x="3359098" y="3970759"/>
            <a:ext cx="898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Connecteur droit 627"/>
          <p:cNvCxnSpPr/>
          <p:nvPr/>
        </p:nvCxnSpPr>
        <p:spPr>
          <a:xfrm flipV="1">
            <a:off x="3360414" y="3737520"/>
            <a:ext cx="898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Connecteur droit 628"/>
          <p:cNvCxnSpPr/>
          <p:nvPr/>
        </p:nvCxnSpPr>
        <p:spPr>
          <a:xfrm flipV="1">
            <a:off x="3357763" y="3516201"/>
            <a:ext cx="898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0" name="TextBox 205"/>
          <p:cNvSpPr txBox="1"/>
          <p:nvPr/>
        </p:nvSpPr>
        <p:spPr>
          <a:xfrm>
            <a:off x="3454639" y="4696072"/>
            <a:ext cx="68591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Mobilisation Communautaire</a:t>
            </a:r>
            <a:endParaRPr lang="en-US" sz="500" dirty="0" smtClean="0"/>
          </a:p>
        </p:txBody>
      </p:sp>
      <p:cxnSp>
        <p:nvCxnSpPr>
          <p:cNvPr id="632" name="Connecteur en angle 631"/>
          <p:cNvCxnSpPr/>
          <p:nvPr/>
        </p:nvCxnSpPr>
        <p:spPr>
          <a:xfrm rot="16200000" flipH="1">
            <a:off x="3030456" y="4388561"/>
            <a:ext cx="764368" cy="9687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Connecteur en angle 324"/>
          <p:cNvCxnSpPr>
            <a:stCxn id="194" idx="2"/>
            <a:endCxn id="136" idx="3"/>
          </p:cNvCxnSpPr>
          <p:nvPr/>
        </p:nvCxnSpPr>
        <p:spPr>
          <a:xfrm rot="5400000">
            <a:off x="4773318" y="2082860"/>
            <a:ext cx="860678" cy="6590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Connecteur en angle 329"/>
          <p:cNvCxnSpPr>
            <a:stCxn id="135" idx="1"/>
            <a:endCxn id="94" idx="1"/>
          </p:cNvCxnSpPr>
          <p:nvPr/>
        </p:nvCxnSpPr>
        <p:spPr>
          <a:xfrm rot="10800000" flipV="1">
            <a:off x="4431809" y="2242690"/>
            <a:ext cx="91056" cy="2068365"/>
          </a:xfrm>
          <a:prstGeom prst="bentConnector3">
            <a:avLst>
              <a:gd name="adj1" fmla="val 22977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Connecteur droit 332"/>
          <p:cNvCxnSpPr>
            <a:endCxn id="90" idx="1"/>
          </p:cNvCxnSpPr>
          <p:nvPr/>
        </p:nvCxnSpPr>
        <p:spPr>
          <a:xfrm>
            <a:off x="4324256" y="4038994"/>
            <a:ext cx="107332" cy="5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Connecteur en angle 335"/>
          <p:cNvCxnSpPr>
            <a:stCxn id="136" idx="1"/>
            <a:endCxn id="99" idx="1"/>
          </p:cNvCxnSpPr>
          <p:nvPr/>
        </p:nvCxnSpPr>
        <p:spPr>
          <a:xfrm rot="10800000" flipV="1">
            <a:off x="4427579" y="2546148"/>
            <a:ext cx="95286" cy="1217719"/>
          </a:xfrm>
          <a:prstGeom prst="bentConnector3">
            <a:avLst>
              <a:gd name="adj1" fmla="val 15447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Connecteur droit 339"/>
          <p:cNvCxnSpPr>
            <a:endCxn id="95" idx="1"/>
          </p:cNvCxnSpPr>
          <p:nvPr/>
        </p:nvCxnSpPr>
        <p:spPr>
          <a:xfrm>
            <a:off x="4367604" y="3489477"/>
            <a:ext cx="6224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1" name="TextBox 205"/>
          <p:cNvSpPr txBox="1"/>
          <p:nvPr/>
        </p:nvSpPr>
        <p:spPr>
          <a:xfrm>
            <a:off x="4438402" y="4513546"/>
            <a:ext cx="646246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Subvention 1</a:t>
            </a:r>
            <a:endParaRPr lang="en-US" sz="500" dirty="0" smtClean="0"/>
          </a:p>
        </p:txBody>
      </p:sp>
      <p:sp>
        <p:nvSpPr>
          <p:cNvPr id="642" name="TextBox 205"/>
          <p:cNvSpPr txBox="1"/>
          <p:nvPr/>
        </p:nvSpPr>
        <p:spPr>
          <a:xfrm>
            <a:off x="4433611" y="4702619"/>
            <a:ext cx="646246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Subvention 2</a:t>
            </a:r>
            <a:endParaRPr lang="en-US" sz="500" dirty="0" smtClean="0"/>
          </a:p>
        </p:txBody>
      </p:sp>
      <p:cxnSp>
        <p:nvCxnSpPr>
          <p:cNvPr id="353" name="Connecteur en angle 352"/>
          <p:cNvCxnSpPr>
            <a:stCxn id="135" idx="1"/>
            <a:endCxn id="642" idx="1"/>
          </p:cNvCxnSpPr>
          <p:nvPr/>
        </p:nvCxnSpPr>
        <p:spPr>
          <a:xfrm rot="10800000" flipV="1">
            <a:off x="4433611" y="2242690"/>
            <a:ext cx="89254" cy="2544567"/>
          </a:xfrm>
          <a:prstGeom prst="bentConnector3">
            <a:avLst>
              <a:gd name="adj1" fmla="val 2472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Connecteur droit 377"/>
          <p:cNvCxnSpPr/>
          <p:nvPr/>
        </p:nvCxnSpPr>
        <p:spPr>
          <a:xfrm flipH="1">
            <a:off x="4324256" y="4596006"/>
            <a:ext cx="114147" cy="2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Connecteur en angle 653"/>
          <p:cNvCxnSpPr>
            <a:stCxn id="94" idx="3"/>
            <a:endCxn id="695" idx="1"/>
          </p:cNvCxnSpPr>
          <p:nvPr/>
        </p:nvCxnSpPr>
        <p:spPr>
          <a:xfrm>
            <a:off x="5173963" y="4311056"/>
            <a:ext cx="171052" cy="2250035"/>
          </a:xfrm>
          <a:prstGeom prst="bentConnector3">
            <a:avLst>
              <a:gd name="adj1" fmla="val 3450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9" name="Connecteur droit 658"/>
          <p:cNvCxnSpPr>
            <a:endCxn id="98" idx="1"/>
          </p:cNvCxnSpPr>
          <p:nvPr/>
        </p:nvCxnSpPr>
        <p:spPr>
          <a:xfrm flipV="1">
            <a:off x="5228876" y="4612550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Connecteur droit 660"/>
          <p:cNvCxnSpPr/>
          <p:nvPr/>
        </p:nvCxnSpPr>
        <p:spPr>
          <a:xfrm flipV="1">
            <a:off x="5234179" y="4792337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Connecteur droit 661"/>
          <p:cNvCxnSpPr/>
          <p:nvPr/>
        </p:nvCxnSpPr>
        <p:spPr>
          <a:xfrm flipV="1">
            <a:off x="5231521" y="4940761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3" name="Connecteur droit 662"/>
          <p:cNvCxnSpPr/>
          <p:nvPr/>
        </p:nvCxnSpPr>
        <p:spPr>
          <a:xfrm flipV="1">
            <a:off x="5224894" y="5113041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Connecteur en angle 664"/>
          <p:cNvCxnSpPr>
            <a:stCxn id="99" idx="3"/>
            <a:endCxn id="708" idx="1"/>
          </p:cNvCxnSpPr>
          <p:nvPr/>
        </p:nvCxnSpPr>
        <p:spPr>
          <a:xfrm>
            <a:off x="5169733" y="3763868"/>
            <a:ext cx="1084713" cy="2801039"/>
          </a:xfrm>
          <a:prstGeom prst="bentConnector3">
            <a:avLst>
              <a:gd name="adj1" fmla="val 886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Connecteur droit 677"/>
          <p:cNvCxnSpPr/>
          <p:nvPr/>
        </p:nvCxnSpPr>
        <p:spPr>
          <a:xfrm flipV="1">
            <a:off x="6128702" y="4605478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Connecteur droit 678"/>
          <p:cNvCxnSpPr/>
          <p:nvPr/>
        </p:nvCxnSpPr>
        <p:spPr>
          <a:xfrm flipV="1">
            <a:off x="6134005" y="4781734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0" name="Connecteur droit 679"/>
          <p:cNvCxnSpPr/>
          <p:nvPr/>
        </p:nvCxnSpPr>
        <p:spPr>
          <a:xfrm flipV="1">
            <a:off x="6131347" y="4930158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1" name="Connecteur droit 680"/>
          <p:cNvCxnSpPr/>
          <p:nvPr/>
        </p:nvCxnSpPr>
        <p:spPr>
          <a:xfrm flipV="1">
            <a:off x="6124720" y="5102438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2" name="TextBox 97"/>
          <p:cNvSpPr txBox="1"/>
          <p:nvPr/>
        </p:nvSpPr>
        <p:spPr>
          <a:xfrm>
            <a:off x="6244522" y="4531442"/>
            <a:ext cx="646174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2</a:t>
            </a:r>
            <a:r>
              <a:rPr lang="en-US" sz="500" dirty="0" smtClean="0"/>
              <a:t> GSI</a:t>
            </a:r>
          </a:p>
        </p:txBody>
      </p:sp>
      <p:sp>
        <p:nvSpPr>
          <p:cNvPr id="683" name="TextBox 95"/>
          <p:cNvSpPr txBox="1"/>
          <p:nvPr/>
        </p:nvSpPr>
        <p:spPr>
          <a:xfrm>
            <a:off x="6243436" y="4864987"/>
            <a:ext cx="647260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4</a:t>
            </a:r>
            <a:r>
              <a:rPr lang="en-US" sz="500" dirty="0" smtClean="0"/>
              <a:t> </a:t>
            </a:r>
            <a:r>
              <a:rPr lang="en-US" sz="500" dirty="0" err="1" smtClean="0"/>
              <a:t>Fonciers</a:t>
            </a:r>
            <a:r>
              <a:rPr lang="en-US" sz="500" dirty="0" smtClean="0"/>
              <a:t>/</a:t>
            </a:r>
            <a:r>
              <a:rPr lang="en-US" sz="500" dirty="0" err="1" smtClean="0"/>
              <a:t>Restl</a:t>
            </a:r>
            <a:endParaRPr lang="en-US" sz="500" dirty="0" smtClean="0"/>
          </a:p>
        </p:txBody>
      </p:sp>
      <p:sp>
        <p:nvSpPr>
          <p:cNvPr id="684" name="TextBox 96"/>
          <p:cNvSpPr txBox="1"/>
          <p:nvPr/>
        </p:nvSpPr>
        <p:spPr>
          <a:xfrm>
            <a:off x="6243051" y="4700774"/>
            <a:ext cx="648000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" dirty="0"/>
              <a:t>2</a:t>
            </a:r>
            <a:r>
              <a:rPr lang="en-US" sz="500" dirty="0" smtClean="0"/>
              <a:t> ESP</a:t>
            </a:r>
          </a:p>
        </p:txBody>
      </p:sp>
      <p:sp>
        <p:nvSpPr>
          <p:cNvPr id="685" name="TextBox 176"/>
          <p:cNvSpPr txBox="1"/>
          <p:nvPr/>
        </p:nvSpPr>
        <p:spPr>
          <a:xfrm>
            <a:off x="6243050" y="5029668"/>
            <a:ext cx="648000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2 M&amp;E</a:t>
            </a:r>
          </a:p>
        </p:txBody>
      </p:sp>
      <p:sp>
        <p:nvSpPr>
          <p:cNvPr id="693" name="TextBox 192"/>
          <p:cNvSpPr txBox="1"/>
          <p:nvPr/>
        </p:nvSpPr>
        <p:spPr>
          <a:xfrm>
            <a:off x="5340035" y="6053345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2</a:t>
            </a:r>
            <a:endParaRPr lang="en-US" sz="1000" dirty="0" smtClean="0"/>
          </a:p>
        </p:txBody>
      </p:sp>
      <p:sp>
        <p:nvSpPr>
          <p:cNvPr id="694" name="TextBox 192"/>
          <p:cNvSpPr txBox="1"/>
          <p:nvPr/>
        </p:nvSpPr>
        <p:spPr>
          <a:xfrm>
            <a:off x="5345015" y="6260986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3</a:t>
            </a:r>
            <a:endParaRPr lang="en-US" sz="1000" dirty="0" smtClean="0"/>
          </a:p>
        </p:txBody>
      </p:sp>
      <p:sp>
        <p:nvSpPr>
          <p:cNvPr id="695" name="TextBox 192"/>
          <p:cNvSpPr txBox="1"/>
          <p:nvPr/>
        </p:nvSpPr>
        <p:spPr>
          <a:xfrm>
            <a:off x="5345015" y="6468758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4</a:t>
            </a:r>
            <a:endParaRPr lang="en-US" sz="1000" dirty="0" smtClean="0"/>
          </a:p>
        </p:txBody>
      </p:sp>
      <p:cxnSp>
        <p:nvCxnSpPr>
          <p:cNvPr id="701" name="Connecteur droit 700"/>
          <p:cNvCxnSpPr/>
          <p:nvPr/>
        </p:nvCxnSpPr>
        <p:spPr>
          <a:xfrm flipV="1">
            <a:off x="5230196" y="5627228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2" name="Connecteur droit 701"/>
          <p:cNvCxnSpPr/>
          <p:nvPr/>
        </p:nvCxnSpPr>
        <p:spPr>
          <a:xfrm flipV="1">
            <a:off x="5235499" y="5942628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3" name="Connecteur droit 702"/>
          <p:cNvCxnSpPr/>
          <p:nvPr/>
        </p:nvCxnSpPr>
        <p:spPr>
          <a:xfrm flipV="1">
            <a:off x="5232841" y="6158635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4" name="Connecteur droit 703"/>
          <p:cNvCxnSpPr/>
          <p:nvPr/>
        </p:nvCxnSpPr>
        <p:spPr>
          <a:xfrm flipV="1">
            <a:off x="5226214" y="6386579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5" name="TextBox 169"/>
          <p:cNvSpPr txBox="1"/>
          <p:nvPr/>
        </p:nvSpPr>
        <p:spPr>
          <a:xfrm>
            <a:off x="6243674" y="5544187"/>
            <a:ext cx="613985" cy="184666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2</a:t>
            </a:r>
            <a:r>
              <a:rPr lang="en-US" sz="600" dirty="0" smtClean="0"/>
              <a:t> Financiers</a:t>
            </a:r>
          </a:p>
        </p:txBody>
      </p:sp>
      <p:sp>
        <p:nvSpPr>
          <p:cNvPr id="706" name="TextBox 192"/>
          <p:cNvSpPr txBox="1"/>
          <p:nvPr/>
        </p:nvSpPr>
        <p:spPr>
          <a:xfrm>
            <a:off x="6249466" y="6061137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2</a:t>
            </a:r>
            <a:endParaRPr lang="en-US" sz="1000" dirty="0" smtClean="0"/>
          </a:p>
        </p:txBody>
      </p:sp>
      <p:sp>
        <p:nvSpPr>
          <p:cNvPr id="707" name="TextBox 192"/>
          <p:cNvSpPr txBox="1"/>
          <p:nvPr/>
        </p:nvSpPr>
        <p:spPr>
          <a:xfrm>
            <a:off x="6254446" y="6268778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3</a:t>
            </a:r>
            <a:endParaRPr lang="en-US" sz="1000" dirty="0" smtClean="0"/>
          </a:p>
        </p:txBody>
      </p:sp>
      <p:sp>
        <p:nvSpPr>
          <p:cNvPr id="708" name="TextBox 192"/>
          <p:cNvSpPr txBox="1"/>
          <p:nvPr/>
        </p:nvSpPr>
        <p:spPr>
          <a:xfrm>
            <a:off x="6254446" y="6472574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4</a:t>
            </a:r>
            <a:endParaRPr lang="en-US" sz="1000" dirty="0" smtClean="0"/>
          </a:p>
        </p:txBody>
      </p:sp>
      <p:sp>
        <p:nvSpPr>
          <p:cNvPr id="709" name="TextBox 192"/>
          <p:cNvSpPr txBox="1"/>
          <p:nvPr/>
        </p:nvSpPr>
        <p:spPr>
          <a:xfrm>
            <a:off x="6249364" y="5853365"/>
            <a:ext cx="610555" cy="184666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Driver 1</a:t>
            </a:r>
            <a:endParaRPr lang="en-US" sz="1000" dirty="0" smtClean="0"/>
          </a:p>
        </p:txBody>
      </p:sp>
      <p:cxnSp>
        <p:nvCxnSpPr>
          <p:cNvPr id="717" name="Connecteur droit 716"/>
          <p:cNvCxnSpPr/>
          <p:nvPr/>
        </p:nvCxnSpPr>
        <p:spPr>
          <a:xfrm flipV="1">
            <a:off x="6126045" y="5620600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" name="Connecteur droit 717"/>
          <p:cNvCxnSpPr/>
          <p:nvPr/>
        </p:nvCxnSpPr>
        <p:spPr>
          <a:xfrm flipV="1">
            <a:off x="6131348" y="5936000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" name="Connecteur droit 718"/>
          <p:cNvCxnSpPr/>
          <p:nvPr/>
        </p:nvCxnSpPr>
        <p:spPr>
          <a:xfrm flipV="1">
            <a:off x="6128690" y="6152007"/>
            <a:ext cx="11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0" name="Connecteur droit 719"/>
          <p:cNvCxnSpPr>
            <a:endCxn id="707" idx="1"/>
          </p:cNvCxnSpPr>
          <p:nvPr/>
        </p:nvCxnSpPr>
        <p:spPr>
          <a:xfrm flipV="1">
            <a:off x="6122063" y="6361111"/>
            <a:ext cx="1323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2" name="TextBox 206"/>
          <p:cNvSpPr txBox="1"/>
          <p:nvPr/>
        </p:nvSpPr>
        <p:spPr>
          <a:xfrm>
            <a:off x="6470767" y="1251381"/>
            <a:ext cx="1041732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Suivi</a:t>
            </a:r>
            <a:r>
              <a:rPr lang="en-US" sz="1100" dirty="0" smtClean="0"/>
              <a:t> et Evaluation</a:t>
            </a:r>
            <a:endParaRPr lang="en-US" sz="900" dirty="0" smtClean="0"/>
          </a:p>
        </p:txBody>
      </p:sp>
      <p:cxnSp>
        <p:nvCxnSpPr>
          <p:cNvPr id="726" name="Connecteur droit 725"/>
          <p:cNvCxnSpPr/>
          <p:nvPr/>
        </p:nvCxnSpPr>
        <p:spPr>
          <a:xfrm>
            <a:off x="6997236" y="4652122"/>
            <a:ext cx="2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8" name="Connecteur droit 727"/>
          <p:cNvCxnSpPr/>
          <p:nvPr/>
        </p:nvCxnSpPr>
        <p:spPr>
          <a:xfrm>
            <a:off x="6997236" y="4828121"/>
            <a:ext cx="2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1" name="Connecteur droit 750"/>
          <p:cNvCxnSpPr/>
          <p:nvPr/>
        </p:nvCxnSpPr>
        <p:spPr>
          <a:xfrm>
            <a:off x="7968616" y="4673796"/>
            <a:ext cx="2003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4" name="TextBox 154"/>
          <p:cNvSpPr txBox="1"/>
          <p:nvPr/>
        </p:nvSpPr>
        <p:spPr>
          <a:xfrm>
            <a:off x="8812566" y="5650391"/>
            <a:ext cx="521067" cy="2000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DPM</a:t>
            </a:r>
          </a:p>
        </p:txBody>
      </p:sp>
      <p:cxnSp>
        <p:nvCxnSpPr>
          <p:cNvPr id="399" name="Connecteur droit 398"/>
          <p:cNvCxnSpPr>
            <a:stCxn id="154" idx="3"/>
          </p:cNvCxnSpPr>
          <p:nvPr/>
        </p:nvCxnSpPr>
        <p:spPr>
          <a:xfrm>
            <a:off x="8925728" y="2376593"/>
            <a:ext cx="1046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8" name="Connecteur droit 767"/>
          <p:cNvCxnSpPr/>
          <p:nvPr/>
        </p:nvCxnSpPr>
        <p:spPr>
          <a:xfrm>
            <a:off x="8937625" y="2668873"/>
            <a:ext cx="767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Connecteur en angle 402"/>
          <p:cNvCxnSpPr>
            <a:stCxn id="13" idx="2"/>
            <a:endCxn id="151" idx="0"/>
          </p:cNvCxnSpPr>
          <p:nvPr/>
        </p:nvCxnSpPr>
        <p:spPr>
          <a:xfrm rot="16200000" flipH="1">
            <a:off x="6678064" y="-513950"/>
            <a:ext cx="1804264" cy="3751320"/>
          </a:xfrm>
          <a:prstGeom prst="bentConnector3">
            <a:avLst>
              <a:gd name="adj1" fmla="val 339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9" name="TextBox 111"/>
          <p:cNvSpPr txBox="1"/>
          <p:nvPr/>
        </p:nvSpPr>
        <p:spPr>
          <a:xfrm>
            <a:off x="9262713" y="4801777"/>
            <a:ext cx="55026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Audit 2</a:t>
            </a:r>
            <a:endParaRPr lang="en-US" sz="800" dirty="0" smtClean="0"/>
          </a:p>
        </p:txBody>
      </p:sp>
      <p:cxnSp>
        <p:nvCxnSpPr>
          <p:cNvPr id="416" name="Connecteur en angle 415"/>
          <p:cNvCxnSpPr>
            <a:stCxn id="151" idx="2"/>
            <a:endCxn id="769" idx="3"/>
          </p:cNvCxnSpPr>
          <p:nvPr/>
        </p:nvCxnSpPr>
        <p:spPr>
          <a:xfrm rot="16200000" flipH="1">
            <a:off x="8411614" y="3508139"/>
            <a:ext cx="2445602" cy="357118"/>
          </a:xfrm>
          <a:prstGeom prst="bentConnector4">
            <a:avLst>
              <a:gd name="adj1" fmla="val 78449"/>
              <a:gd name="adj2" fmla="val 1161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Connecteur droit 418"/>
          <p:cNvCxnSpPr>
            <a:stCxn id="112" idx="3"/>
          </p:cNvCxnSpPr>
          <p:nvPr/>
        </p:nvCxnSpPr>
        <p:spPr>
          <a:xfrm flipV="1">
            <a:off x="9814302" y="4659045"/>
            <a:ext cx="609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Connecteur en angle 425"/>
          <p:cNvCxnSpPr>
            <a:stCxn id="149" idx="0"/>
            <a:endCxn id="13" idx="2"/>
          </p:cNvCxnSpPr>
          <p:nvPr/>
        </p:nvCxnSpPr>
        <p:spPr>
          <a:xfrm rot="16200000" flipV="1">
            <a:off x="7043899" y="-879785"/>
            <a:ext cx="1810768" cy="4489494"/>
          </a:xfrm>
          <a:prstGeom prst="bentConnector3">
            <a:avLst>
              <a:gd name="adj1" fmla="val 656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0" name="TextBox 192"/>
          <p:cNvSpPr txBox="1"/>
          <p:nvPr/>
        </p:nvSpPr>
        <p:spPr>
          <a:xfrm>
            <a:off x="9393528" y="5670123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2</a:t>
            </a:r>
            <a:endParaRPr lang="en-US" sz="900" dirty="0" smtClean="0"/>
          </a:p>
        </p:txBody>
      </p:sp>
      <p:sp>
        <p:nvSpPr>
          <p:cNvPr id="771" name="TextBox 192"/>
          <p:cNvSpPr txBox="1"/>
          <p:nvPr/>
        </p:nvSpPr>
        <p:spPr>
          <a:xfrm>
            <a:off x="9393959" y="5841980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3</a:t>
            </a:r>
            <a:endParaRPr lang="en-US" sz="900" dirty="0" smtClean="0"/>
          </a:p>
        </p:txBody>
      </p:sp>
      <p:sp>
        <p:nvSpPr>
          <p:cNvPr id="772" name="TextBox 192"/>
          <p:cNvSpPr txBox="1"/>
          <p:nvPr/>
        </p:nvSpPr>
        <p:spPr>
          <a:xfrm>
            <a:off x="9393959" y="6009992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4</a:t>
            </a:r>
            <a:endParaRPr lang="en-US" sz="900" dirty="0" smtClean="0"/>
          </a:p>
        </p:txBody>
      </p:sp>
      <p:sp>
        <p:nvSpPr>
          <p:cNvPr id="773" name="TextBox 192"/>
          <p:cNvSpPr txBox="1"/>
          <p:nvPr/>
        </p:nvSpPr>
        <p:spPr>
          <a:xfrm>
            <a:off x="9393426" y="5502684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1</a:t>
            </a:r>
            <a:endParaRPr lang="en-US" sz="900" dirty="0" smtClean="0"/>
          </a:p>
        </p:txBody>
      </p:sp>
      <p:sp>
        <p:nvSpPr>
          <p:cNvPr id="774" name="TextBox 192"/>
          <p:cNvSpPr txBox="1"/>
          <p:nvPr/>
        </p:nvSpPr>
        <p:spPr>
          <a:xfrm>
            <a:off x="9393528" y="6346405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6</a:t>
            </a:r>
            <a:endParaRPr lang="en-US" sz="900" dirty="0" smtClean="0"/>
          </a:p>
        </p:txBody>
      </p:sp>
      <p:sp>
        <p:nvSpPr>
          <p:cNvPr id="775" name="TextBox 192"/>
          <p:cNvSpPr txBox="1"/>
          <p:nvPr/>
        </p:nvSpPr>
        <p:spPr>
          <a:xfrm>
            <a:off x="9393959" y="6510303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7</a:t>
            </a:r>
            <a:endParaRPr lang="en-US" sz="900" dirty="0" smtClean="0"/>
          </a:p>
        </p:txBody>
      </p:sp>
      <p:sp>
        <p:nvSpPr>
          <p:cNvPr id="776" name="TextBox 192"/>
          <p:cNvSpPr txBox="1"/>
          <p:nvPr/>
        </p:nvSpPr>
        <p:spPr>
          <a:xfrm>
            <a:off x="9393959" y="6678320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8</a:t>
            </a:r>
            <a:endParaRPr lang="en-US" sz="900" dirty="0" smtClean="0"/>
          </a:p>
        </p:txBody>
      </p:sp>
      <p:sp>
        <p:nvSpPr>
          <p:cNvPr id="777" name="TextBox 192"/>
          <p:cNvSpPr txBox="1"/>
          <p:nvPr/>
        </p:nvSpPr>
        <p:spPr>
          <a:xfrm>
            <a:off x="9393426" y="6178386"/>
            <a:ext cx="525229" cy="1692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5</a:t>
            </a:r>
            <a:endParaRPr lang="en-US" sz="900" dirty="0" smtClean="0"/>
          </a:p>
        </p:txBody>
      </p:sp>
      <p:sp>
        <p:nvSpPr>
          <p:cNvPr id="790" name="TextBox 113"/>
          <p:cNvSpPr txBox="1"/>
          <p:nvPr/>
        </p:nvSpPr>
        <p:spPr>
          <a:xfrm>
            <a:off x="11754329" y="5683343"/>
            <a:ext cx="43767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Help Desk</a:t>
            </a:r>
            <a:endParaRPr lang="en-US" sz="800" dirty="0" smtClean="0"/>
          </a:p>
        </p:txBody>
      </p:sp>
      <p:sp>
        <p:nvSpPr>
          <p:cNvPr id="792" name="TextBox 113"/>
          <p:cNvSpPr txBox="1"/>
          <p:nvPr/>
        </p:nvSpPr>
        <p:spPr>
          <a:xfrm>
            <a:off x="11742811" y="4732732"/>
            <a:ext cx="43597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IT 1</a:t>
            </a:r>
          </a:p>
        </p:txBody>
      </p:sp>
      <p:cxnSp>
        <p:nvCxnSpPr>
          <p:cNvPr id="799" name="Connecteur droit 798"/>
          <p:cNvCxnSpPr>
            <a:stCxn id="775" idx="3"/>
          </p:cNvCxnSpPr>
          <p:nvPr/>
        </p:nvCxnSpPr>
        <p:spPr>
          <a:xfrm flipV="1">
            <a:off x="9919188" y="6580706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1" name="Connecteur droit 800"/>
          <p:cNvCxnSpPr/>
          <p:nvPr/>
        </p:nvCxnSpPr>
        <p:spPr>
          <a:xfrm flipV="1">
            <a:off x="9923339" y="6432060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2" name="Connecteur droit 801"/>
          <p:cNvCxnSpPr/>
          <p:nvPr/>
        </p:nvCxnSpPr>
        <p:spPr>
          <a:xfrm flipV="1">
            <a:off x="9923339" y="6268778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3" name="Connecteur droit 802"/>
          <p:cNvCxnSpPr/>
          <p:nvPr/>
        </p:nvCxnSpPr>
        <p:spPr>
          <a:xfrm flipV="1">
            <a:off x="9923339" y="6085493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4" name="Connecteur droit 803"/>
          <p:cNvCxnSpPr/>
          <p:nvPr/>
        </p:nvCxnSpPr>
        <p:spPr>
          <a:xfrm flipV="1">
            <a:off x="9923339" y="5928048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5" name="Connecteur droit 804"/>
          <p:cNvCxnSpPr/>
          <p:nvPr/>
        </p:nvCxnSpPr>
        <p:spPr>
          <a:xfrm flipV="1">
            <a:off x="9923339" y="5741441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6" name="Connecteur droit 805"/>
          <p:cNvCxnSpPr/>
          <p:nvPr/>
        </p:nvCxnSpPr>
        <p:spPr>
          <a:xfrm flipV="1">
            <a:off x="9923339" y="5594019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8" name="Connecteur en angle 807"/>
          <p:cNvCxnSpPr>
            <a:stCxn id="150" idx="2"/>
            <a:endCxn id="790" idx="1"/>
          </p:cNvCxnSpPr>
          <p:nvPr/>
        </p:nvCxnSpPr>
        <p:spPr>
          <a:xfrm rot="5400000">
            <a:off x="10880135" y="4777598"/>
            <a:ext cx="1949217" cy="200827"/>
          </a:xfrm>
          <a:prstGeom prst="bentConnector4">
            <a:avLst>
              <a:gd name="adj1" fmla="val 37046"/>
              <a:gd name="adj2" fmla="val 14424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3" name="Connecteur droit 812"/>
          <p:cNvCxnSpPr>
            <a:stCxn id="792" idx="1"/>
          </p:cNvCxnSpPr>
          <p:nvPr/>
        </p:nvCxnSpPr>
        <p:spPr>
          <a:xfrm flipH="1" flipV="1">
            <a:off x="11666008" y="4836924"/>
            <a:ext cx="76803" cy="3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5" name="Connecteur droit 814"/>
          <p:cNvCxnSpPr/>
          <p:nvPr/>
        </p:nvCxnSpPr>
        <p:spPr>
          <a:xfrm flipH="1">
            <a:off x="11666008" y="5061706"/>
            <a:ext cx="88395" cy="58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8" name="Connecteur en angle 817"/>
          <p:cNvCxnSpPr>
            <a:stCxn id="129" idx="2"/>
            <a:endCxn id="153" idx="1"/>
          </p:cNvCxnSpPr>
          <p:nvPr/>
        </p:nvCxnSpPr>
        <p:spPr>
          <a:xfrm rot="5400000">
            <a:off x="10510479" y="1886295"/>
            <a:ext cx="1324853" cy="845383"/>
          </a:xfrm>
          <a:prstGeom prst="bentConnector4">
            <a:avLst>
              <a:gd name="adj1" fmla="val 46225"/>
              <a:gd name="adj2" fmla="val 11065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4" name="Connecteur en angle 983"/>
          <p:cNvCxnSpPr>
            <a:stCxn id="129" idx="2"/>
            <a:endCxn id="150" idx="0"/>
          </p:cNvCxnSpPr>
          <p:nvPr/>
        </p:nvCxnSpPr>
        <p:spPr>
          <a:xfrm rot="16200000" flipH="1">
            <a:off x="10847010" y="2395146"/>
            <a:ext cx="1856733" cy="35956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9" name="TextBox 154"/>
          <p:cNvSpPr txBox="1"/>
          <p:nvPr/>
        </p:nvSpPr>
        <p:spPr>
          <a:xfrm>
            <a:off x="10136356" y="5158657"/>
            <a:ext cx="39545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dirty="0" smtClean="0"/>
              <a:t>Admin</a:t>
            </a:r>
          </a:p>
          <a:p>
            <a:pPr algn="ctr"/>
            <a:r>
              <a:rPr lang="fr-FR" sz="600" dirty="0" smtClean="0"/>
              <a:t>Fin</a:t>
            </a:r>
            <a:endParaRPr lang="en-US" sz="600" dirty="0" smtClean="0"/>
          </a:p>
        </p:txBody>
      </p:sp>
      <p:cxnSp>
        <p:nvCxnSpPr>
          <p:cNvPr id="1042" name="Connecteur en angle 1041"/>
          <p:cNvCxnSpPr/>
          <p:nvPr/>
        </p:nvCxnSpPr>
        <p:spPr>
          <a:xfrm flipV="1">
            <a:off x="10090587" y="1887941"/>
            <a:ext cx="1512169" cy="780932"/>
          </a:xfrm>
          <a:prstGeom prst="bentConnector3">
            <a:avLst>
              <a:gd name="adj1" fmla="val 316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3" name="TextBox 407"/>
          <p:cNvSpPr txBox="1"/>
          <p:nvPr/>
        </p:nvSpPr>
        <p:spPr>
          <a:xfrm>
            <a:off x="350886" y="3556764"/>
            <a:ext cx="458339" cy="169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Foncier 1</a:t>
            </a:r>
            <a:endParaRPr lang="en-US" sz="700" dirty="0" smtClean="0"/>
          </a:p>
        </p:txBody>
      </p:sp>
      <p:sp>
        <p:nvSpPr>
          <p:cNvPr id="1054" name="TextBox 407"/>
          <p:cNvSpPr txBox="1"/>
          <p:nvPr/>
        </p:nvSpPr>
        <p:spPr>
          <a:xfrm>
            <a:off x="347039" y="3765786"/>
            <a:ext cx="458339" cy="169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Foncier 2</a:t>
            </a:r>
            <a:endParaRPr lang="en-US" sz="700" dirty="0" smtClean="0"/>
          </a:p>
        </p:txBody>
      </p:sp>
      <p:cxnSp>
        <p:nvCxnSpPr>
          <p:cNvPr id="1056" name="Connecteur droit 1055"/>
          <p:cNvCxnSpPr/>
          <p:nvPr/>
        </p:nvCxnSpPr>
        <p:spPr>
          <a:xfrm>
            <a:off x="813306" y="3641403"/>
            <a:ext cx="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8" name="Connecteur droit 1057"/>
          <p:cNvCxnSpPr/>
          <p:nvPr/>
        </p:nvCxnSpPr>
        <p:spPr>
          <a:xfrm>
            <a:off x="810590" y="3846869"/>
            <a:ext cx="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9" name="TextBox 316"/>
          <p:cNvSpPr txBox="1"/>
          <p:nvPr/>
        </p:nvSpPr>
        <p:spPr>
          <a:xfrm>
            <a:off x="1135576" y="4621538"/>
            <a:ext cx="377469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ESP</a:t>
            </a:r>
            <a:endParaRPr lang="en-US" sz="500" dirty="0" smtClean="0"/>
          </a:p>
        </p:txBody>
      </p:sp>
      <p:cxnSp>
        <p:nvCxnSpPr>
          <p:cNvPr id="1061" name="Connecteur droit 1060"/>
          <p:cNvCxnSpPr/>
          <p:nvPr/>
        </p:nvCxnSpPr>
        <p:spPr>
          <a:xfrm flipV="1">
            <a:off x="924401" y="4590098"/>
            <a:ext cx="2022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3" name="TextBox 407"/>
          <p:cNvSpPr txBox="1"/>
          <p:nvPr/>
        </p:nvSpPr>
        <p:spPr>
          <a:xfrm>
            <a:off x="1153808" y="4187167"/>
            <a:ext cx="466828" cy="2154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HSS1</a:t>
            </a:r>
            <a:endParaRPr lang="en-US" sz="800" dirty="0" smtClean="0"/>
          </a:p>
        </p:txBody>
      </p:sp>
      <p:cxnSp>
        <p:nvCxnSpPr>
          <p:cNvPr id="1072" name="Connecteur droit 1071"/>
          <p:cNvCxnSpPr/>
          <p:nvPr/>
        </p:nvCxnSpPr>
        <p:spPr>
          <a:xfrm flipH="1">
            <a:off x="931025" y="4260842"/>
            <a:ext cx="219542" cy="63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7" name="TextBox 205"/>
          <p:cNvSpPr txBox="1"/>
          <p:nvPr/>
        </p:nvSpPr>
        <p:spPr>
          <a:xfrm>
            <a:off x="4367604" y="5528853"/>
            <a:ext cx="646246" cy="1846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dirty="0" smtClean="0"/>
              <a:t>Admin/Fin</a:t>
            </a:r>
            <a:endParaRPr lang="en-US" sz="600" dirty="0" smtClean="0"/>
          </a:p>
        </p:txBody>
      </p:sp>
      <p:cxnSp>
        <p:nvCxnSpPr>
          <p:cNvPr id="1089" name="Connecteur en angle 1088"/>
          <p:cNvCxnSpPr>
            <a:stCxn id="135" idx="1"/>
            <a:endCxn id="1087" idx="1"/>
          </p:cNvCxnSpPr>
          <p:nvPr/>
        </p:nvCxnSpPr>
        <p:spPr>
          <a:xfrm rot="10800000" flipV="1">
            <a:off x="4367605" y="2242690"/>
            <a:ext cx="155261" cy="3378495"/>
          </a:xfrm>
          <a:prstGeom prst="bentConnector3">
            <a:avLst>
              <a:gd name="adj1" fmla="val 1391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2" name="Connecteur en angle 1111"/>
          <p:cNvCxnSpPr>
            <a:endCxn id="989" idx="1"/>
          </p:cNvCxnSpPr>
          <p:nvPr/>
        </p:nvCxnSpPr>
        <p:spPr>
          <a:xfrm rot="16200000" flipH="1">
            <a:off x="8794229" y="3955029"/>
            <a:ext cx="2639165" cy="4508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1" name="Connecteur en angle 1120"/>
          <p:cNvCxnSpPr/>
          <p:nvPr/>
        </p:nvCxnSpPr>
        <p:spPr>
          <a:xfrm rot="5400000">
            <a:off x="7983623" y="4530672"/>
            <a:ext cx="4273461" cy="163753"/>
          </a:xfrm>
          <a:prstGeom prst="bentConnector3">
            <a:avLst>
              <a:gd name="adj1" fmla="val 18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6" name="Connecteur droit 1125"/>
          <p:cNvCxnSpPr>
            <a:endCxn id="776" idx="3"/>
          </p:cNvCxnSpPr>
          <p:nvPr/>
        </p:nvCxnSpPr>
        <p:spPr>
          <a:xfrm flipH="1">
            <a:off x="9919188" y="6747392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8" name="Connecteur en angle 1147"/>
          <p:cNvCxnSpPr>
            <a:stCxn id="131" idx="2"/>
            <a:endCxn id="764" idx="0"/>
          </p:cNvCxnSpPr>
          <p:nvPr/>
        </p:nvCxnSpPr>
        <p:spPr>
          <a:xfrm rot="16200000" flipH="1">
            <a:off x="7049169" y="3626459"/>
            <a:ext cx="3993237" cy="54625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9" name="Connecteur en angle 1158"/>
          <p:cNvCxnSpPr>
            <a:stCxn id="145" idx="2"/>
          </p:cNvCxnSpPr>
          <p:nvPr/>
        </p:nvCxnSpPr>
        <p:spPr>
          <a:xfrm rot="16200000" flipH="1">
            <a:off x="6613557" y="3524352"/>
            <a:ext cx="2400931" cy="32678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2" name="Connecteur droit 1161"/>
          <p:cNvCxnSpPr/>
          <p:nvPr/>
        </p:nvCxnSpPr>
        <p:spPr>
          <a:xfrm flipV="1">
            <a:off x="7968616" y="4881615"/>
            <a:ext cx="2003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6" name="Connecteur en angle 1165"/>
          <p:cNvCxnSpPr>
            <a:stCxn id="145" idx="2"/>
            <a:endCxn id="147" idx="0"/>
          </p:cNvCxnSpPr>
          <p:nvPr/>
        </p:nvCxnSpPr>
        <p:spPr>
          <a:xfrm rot="16200000" flipH="1">
            <a:off x="7758889" y="2379020"/>
            <a:ext cx="156641" cy="37315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9" name="Connecteur en angle 1168"/>
          <p:cNvCxnSpPr>
            <a:stCxn id="13" idx="2"/>
            <a:endCxn id="145" idx="0"/>
          </p:cNvCxnSpPr>
          <p:nvPr/>
        </p:nvCxnSpPr>
        <p:spPr>
          <a:xfrm rot="16200000" flipH="1">
            <a:off x="5779149" y="384965"/>
            <a:ext cx="1796869" cy="1946094"/>
          </a:xfrm>
          <a:prstGeom prst="bentConnector3">
            <a:avLst>
              <a:gd name="adj1" fmla="val 342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3" name="TextBox 97"/>
          <p:cNvSpPr txBox="1"/>
          <p:nvPr/>
        </p:nvSpPr>
        <p:spPr>
          <a:xfrm>
            <a:off x="3595180" y="719720"/>
            <a:ext cx="277276" cy="169277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500" dirty="0" smtClean="0"/>
          </a:p>
        </p:txBody>
      </p:sp>
      <p:sp>
        <p:nvSpPr>
          <p:cNvPr id="1174" name="TextBox 172"/>
          <p:cNvSpPr txBox="1"/>
          <p:nvPr/>
        </p:nvSpPr>
        <p:spPr>
          <a:xfrm>
            <a:off x="3857019" y="681573"/>
            <a:ext cx="91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9" name="Connecteur en angle 1178"/>
          <p:cNvCxnSpPr>
            <a:stCxn id="13" idx="2"/>
            <a:endCxn id="194" idx="0"/>
          </p:cNvCxnSpPr>
          <p:nvPr/>
        </p:nvCxnSpPr>
        <p:spPr>
          <a:xfrm rot="5400000">
            <a:off x="5073069" y="623117"/>
            <a:ext cx="795006" cy="467929"/>
          </a:xfrm>
          <a:prstGeom prst="bentConnector3">
            <a:avLst>
              <a:gd name="adj1" fmla="val 7745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2" name="TextBox 185"/>
          <p:cNvSpPr txBox="1"/>
          <p:nvPr/>
        </p:nvSpPr>
        <p:spPr>
          <a:xfrm>
            <a:off x="10671985" y="5693900"/>
            <a:ext cx="729027" cy="20005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Achat OPEX</a:t>
            </a:r>
            <a:endParaRPr lang="en-US" sz="700" dirty="0" smtClean="0"/>
          </a:p>
        </p:txBody>
      </p:sp>
      <p:sp>
        <p:nvSpPr>
          <p:cNvPr id="238" name="TextBox 192"/>
          <p:cNvSpPr txBox="1"/>
          <p:nvPr/>
        </p:nvSpPr>
        <p:spPr>
          <a:xfrm>
            <a:off x="10090587" y="6680539"/>
            <a:ext cx="52522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Driver 9,10 ,11, </a:t>
            </a:r>
            <a:endParaRPr lang="en-US" sz="900" dirty="0" smtClean="0"/>
          </a:p>
        </p:txBody>
      </p:sp>
      <p:cxnSp>
        <p:nvCxnSpPr>
          <p:cNvPr id="239" name="Connecteur droit 238"/>
          <p:cNvCxnSpPr/>
          <p:nvPr/>
        </p:nvCxnSpPr>
        <p:spPr>
          <a:xfrm flipH="1">
            <a:off x="9982587" y="6747392"/>
            <a:ext cx="10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Connecteur en angle 244"/>
          <p:cNvCxnSpPr/>
          <p:nvPr/>
        </p:nvCxnSpPr>
        <p:spPr>
          <a:xfrm rot="16200000" flipH="1">
            <a:off x="1857534" y="4797575"/>
            <a:ext cx="925612" cy="326546"/>
          </a:xfrm>
          <a:prstGeom prst="bentConnector3">
            <a:avLst>
              <a:gd name="adj1" fmla="val 956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Connecteur droit 256"/>
          <p:cNvCxnSpPr>
            <a:endCxn id="447" idx="1"/>
          </p:cNvCxnSpPr>
          <p:nvPr/>
        </p:nvCxnSpPr>
        <p:spPr>
          <a:xfrm>
            <a:off x="2478819" y="5187535"/>
            <a:ext cx="70430" cy="1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316"/>
          <p:cNvSpPr txBox="1"/>
          <p:nvPr/>
        </p:nvSpPr>
        <p:spPr>
          <a:xfrm>
            <a:off x="1132261" y="4475939"/>
            <a:ext cx="387922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2ESP</a:t>
            </a:r>
            <a:endParaRPr lang="en-US" sz="500" dirty="0" smtClean="0"/>
          </a:p>
        </p:txBody>
      </p:sp>
      <p:cxnSp>
        <p:nvCxnSpPr>
          <p:cNvPr id="246" name="Connecteur droit 245"/>
          <p:cNvCxnSpPr/>
          <p:nvPr/>
        </p:nvCxnSpPr>
        <p:spPr>
          <a:xfrm flipH="1">
            <a:off x="927517" y="4768125"/>
            <a:ext cx="219542" cy="63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0" name="TextBox 103"/>
          <p:cNvSpPr txBox="1"/>
          <p:nvPr/>
        </p:nvSpPr>
        <p:spPr>
          <a:xfrm>
            <a:off x="1926421" y="5269329"/>
            <a:ext cx="378017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GSI 3</a:t>
            </a:r>
          </a:p>
        </p:txBody>
      </p:sp>
      <p:cxnSp>
        <p:nvCxnSpPr>
          <p:cNvPr id="247" name="Connecteur droit 246"/>
          <p:cNvCxnSpPr/>
          <p:nvPr/>
        </p:nvCxnSpPr>
        <p:spPr>
          <a:xfrm>
            <a:off x="1987014" y="5027029"/>
            <a:ext cx="99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Connecteur droit 247"/>
          <p:cNvCxnSpPr/>
          <p:nvPr/>
        </p:nvCxnSpPr>
        <p:spPr>
          <a:xfrm>
            <a:off x="1838394" y="5120391"/>
            <a:ext cx="99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9" name="TextBox 314"/>
          <p:cNvSpPr txBox="1"/>
          <p:nvPr/>
        </p:nvSpPr>
        <p:spPr>
          <a:xfrm>
            <a:off x="377775" y="5133292"/>
            <a:ext cx="412029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dirty="0" smtClean="0"/>
              <a:t>Foncier</a:t>
            </a:r>
            <a:endParaRPr lang="en-US" sz="400" dirty="0" smtClean="0"/>
          </a:p>
        </p:txBody>
      </p:sp>
      <p:cxnSp>
        <p:nvCxnSpPr>
          <p:cNvPr id="250" name="Connecteur droit 249"/>
          <p:cNvCxnSpPr/>
          <p:nvPr/>
        </p:nvCxnSpPr>
        <p:spPr>
          <a:xfrm flipV="1">
            <a:off x="789804" y="5223854"/>
            <a:ext cx="92786" cy="4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TextBox 407"/>
          <p:cNvSpPr txBox="1"/>
          <p:nvPr/>
        </p:nvSpPr>
        <p:spPr>
          <a:xfrm>
            <a:off x="2549899" y="5299515"/>
            <a:ext cx="595901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 smtClean="0"/>
              <a:t>Restl</a:t>
            </a:r>
            <a:r>
              <a:rPr lang="en-US" sz="600" dirty="0" smtClean="0"/>
              <a:t> 4</a:t>
            </a:r>
            <a:endParaRPr lang="en-US" sz="800" dirty="0" smtClean="0"/>
          </a:p>
        </p:txBody>
      </p:sp>
      <p:cxnSp>
        <p:nvCxnSpPr>
          <p:cNvPr id="261" name="Connecteur droit 260"/>
          <p:cNvCxnSpPr/>
          <p:nvPr/>
        </p:nvCxnSpPr>
        <p:spPr>
          <a:xfrm>
            <a:off x="2480645" y="5416589"/>
            <a:ext cx="70430" cy="1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TextBox 205"/>
          <p:cNvSpPr txBox="1"/>
          <p:nvPr/>
        </p:nvSpPr>
        <p:spPr>
          <a:xfrm>
            <a:off x="3454352" y="4949796"/>
            <a:ext cx="678901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Documentaliste</a:t>
            </a:r>
            <a:endParaRPr lang="en-US" sz="500" dirty="0" smtClean="0"/>
          </a:p>
        </p:txBody>
      </p:sp>
      <p:sp>
        <p:nvSpPr>
          <p:cNvPr id="292" name="TextBox 205"/>
          <p:cNvSpPr txBox="1"/>
          <p:nvPr/>
        </p:nvSpPr>
        <p:spPr>
          <a:xfrm>
            <a:off x="3461078" y="5119650"/>
            <a:ext cx="669244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Planificateur1</a:t>
            </a:r>
            <a:endParaRPr lang="en-US" sz="500" dirty="0" smtClean="0"/>
          </a:p>
        </p:txBody>
      </p:sp>
      <p:sp>
        <p:nvSpPr>
          <p:cNvPr id="293" name="TextBox 205"/>
          <p:cNvSpPr txBox="1"/>
          <p:nvPr/>
        </p:nvSpPr>
        <p:spPr>
          <a:xfrm>
            <a:off x="3467652" y="5287722"/>
            <a:ext cx="663397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Planificateur2</a:t>
            </a:r>
            <a:endParaRPr lang="en-US" sz="500" dirty="0" smtClean="0"/>
          </a:p>
        </p:txBody>
      </p:sp>
      <p:cxnSp>
        <p:nvCxnSpPr>
          <p:cNvPr id="72" name="Connecteur droit 71"/>
          <p:cNvCxnSpPr>
            <a:endCxn id="292" idx="1"/>
          </p:cNvCxnSpPr>
          <p:nvPr/>
        </p:nvCxnSpPr>
        <p:spPr>
          <a:xfrm>
            <a:off x="3240689" y="5202760"/>
            <a:ext cx="220389" cy="1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TextBox 205"/>
          <p:cNvSpPr txBox="1"/>
          <p:nvPr/>
        </p:nvSpPr>
        <p:spPr>
          <a:xfrm>
            <a:off x="4433029" y="5004237"/>
            <a:ext cx="646246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Documentaliste</a:t>
            </a:r>
            <a:endParaRPr lang="en-US" sz="500" dirty="0" smtClean="0"/>
          </a:p>
        </p:txBody>
      </p:sp>
      <p:cxnSp>
        <p:nvCxnSpPr>
          <p:cNvPr id="82" name="Connecteur droit 81"/>
          <p:cNvCxnSpPr>
            <a:stCxn id="316" idx="1"/>
          </p:cNvCxnSpPr>
          <p:nvPr/>
        </p:nvCxnSpPr>
        <p:spPr>
          <a:xfrm flipH="1" flipV="1">
            <a:off x="4308316" y="5085809"/>
            <a:ext cx="124713" cy="3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 rot="10800000">
            <a:off x="2323790" y="4381248"/>
            <a:ext cx="1131699" cy="939558"/>
          </a:xfrm>
          <a:prstGeom prst="bentConnector3">
            <a:avLst>
              <a:gd name="adj1" fmla="val 198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/>
          <p:nvPr/>
        </p:nvCxnSpPr>
        <p:spPr>
          <a:xfrm rot="5400000" flipH="1" flipV="1">
            <a:off x="1498339" y="3322275"/>
            <a:ext cx="1900631" cy="22363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en angle 43"/>
          <p:cNvCxnSpPr>
            <a:stCxn id="291" idx="3"/>
            <a:endCxn id="207" idx="2"/>
          </p:cNvCxnSpPr>
          <p:nvPr/>
        </p:nvCxnSpPr>
        <p:spPr>
          <a:xfrm flipH="1" flipV="1">
            <a:off x="3437220" y="1680992"/>
            <a:ext cx="696033" cy="3353443"/>
          </a:xfrm>
          <a:prstGeom prst="bentConnector4">
            <a:avLst>
              <a:gd name="adj1" fmla="val -10639"/>
              <a:gd name="adj2" fmla="val 512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TextBox 205"/>
          <p:cNvSpPr txBox="1"/>
          <p:nvPr/>
        </p:nvSpPr>
        <p:spPr>
          <a:xfrm>
            <a:off x="4433029" y="5220631"/>
            <a:ext cx="646246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smtClean="0"/>
              <a:t>Planificateur</a:t>
            </a:r>
            <a:endParaRPr lang="en-US" sz="500" dirty="0" smtClean="0"/>
          </a:p>
        </p:txBody>
      </p:sp>
      <p:cxnSp>
        <p:nvCxnSpPr>
          <p:cNvPr id="258" name="Connecteur droit 257"/>
          <p:cNvCxnSpPr>
            <a:endCxn id="256" idx="1"/>
          </p:cNvCxnSpPr>
          <p:nvPr/>
        </p:nvCxnSpPr>
        <p:spPr>
          <a:xfrm flipV="1">
            <a:off x="4307453" y="5305270"/>
            <a:ext cx="125576" cy="7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149"/>
          <p:cNvSpPr txBox="1"/>
          <p:nvPr/>
        </p:nvSpPr>
        <p:spPr>
          <a:xfrm>
            <a:off x="10145699" y="2858561"/>
            <a:ext cx="406638" cy="2147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FIN 2</a:t>
            </a:r>
            <a:endParaRPr lang="en-US" sz="900" dirty="0" smtClean="0"/>
          </a:p>
        </p:txBody>
      </p:sp>
      <p:sp>
        <p:nvSpPr>
          <p:cNvPr id="264" name="TextBox 205"/>
          <p:cNvSpPr txBox="1"/>
          <p:nvPr/>
        </p:nvSpPr>
        <p:spPr>
          <a:xfrm>
            <a:off x="10212593" y="5514512"/>
            <a:ext cx="384652" cy="3231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" dirty="0" err="1" smtClean="0"/>
              <a:t>Gest</a:t>
            </a:r>
            <a:r>
              <a:rPr lang="fr-FR" sz="500" dirty="0" smtClean="0"/>
              <a:t>. Parc Auto</a:t>
            </a:r>
            <a:endParaRPr lang="en-US" sz="500" dirty="0" smtClean="0"/>
          </a:p>
        </p:txBody>
      </p:sp>
      <p:cxnSp>
        <p:nvCxnSpPr>
          <p:cNvPr id="34" name="Connecteur en angle 33"/>
          <p:cNvCxnSpPr>
            <a:stCxn id="264" idx="1"/>
          </p:cNvCxnSpPr>
          <p:nvPr/>
        </p:nvCxnSpPr>
        <p:spPr>
          <a:xfrm rot="10800000">
            <a:off x="10030281" y="5590282"/>
            <a:ext cx="182313" cy="10354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149"/>
          <p:cNvSpPr txBox="1"/>
          <p:nvPr/>
        </p:nvSpPr>
        <p:spPr>
          <a:xfrm>
            <a:off x="11719951" y="2734076"/>
            <a:ext cx="472049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IT</a:t>
            </a:r>
            <a:endParaRPr lang="en-US" sz="900" dirty="0" smtClean="0"/>
          </a:p>
        </p:txBody>
      </p:sp>
      <p:sp>
        <p:nvSpPr>
          <p:cNvPr id="266" name="TextBox 97"/>
          <p:cNvSpPr txBox="1"/>
          <p:nvPr/>
        </p:nvSpPr>
        <p:spPr>
          <a:xfrm>
            <a:off x="1909582" y="724340"/>
            <a:ext cx="277276" cy="1692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500" dirty="0" smtClean="0"/>
          </a:p>
        </p:txBody>
      </p:sp>
      <p:sp>
        <p:nvSpPr>
          <p:cNvPr id="268" name="TextBox 172"/>
          <p:cNvSpPr txBox="1"/>
          <p:nvPr/>
        </p:nvSpPr>
        <p:spPr>
          <a:xfrm>
            <a:off x="2344818" y="704670"/>
            <a:ext cx="11919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Nouveaux postes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droit 9"/>
          <p:cNvCxnSpPr>
            <a:stCxn id="260" idx="3"/>
            <a:endCxn id="260" idx="3"/>
          </p:cNvCxnSpPr>
          <p:nvPr/>
        </p:nvCxnSpPr>
        <p:spPr>
          <a:xfrm>
            <a:off x="10552337" y="2965933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260" idx="2"/>
            <a:endCxn id="349" idx="1"/>
          </p:cNvCxnSpPr>
          <p:nvPr/>
        </p:nvCxnSpPr>
        <p:spPr>
          <a:xfrm rot="5400000">
            <a:off x="9357476" y="3975035"/>
            <a:ext cx="1893272" cy="89813"/>
          </a:xfrm>
          <a:prstGeom prst="bentConnector4">
            <a:avLst>
              <a:gd name="adj1" fmla="val 46342"/>
              <a:gd name="adj2" fmla="val 2082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en angle 53"/>
          <p:cNvCxnSpPr>
            <a:stCxn id="152" idx="2"/>
            <a:endCxn id="185" idx="3"/>
          </p:cNvCxnSpPr>
          <p:nvPr/>
        </p:nvCxnSpPr>
        <p:spPr>
          <a:xfrm rot="16200000" flipH="1">
            <a:off x="9573233" y="4364631"/>
            <a:ext cx="3525130" cy="252385"/>
          </a:xfrm>
          <a:prstGeom prst="bentConnector4">
            <a:avLst>
              <a:gd name="adj1" fmla="val 2357"/>
              <a:gd name="adj2" fmla="val 1351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209" idx="3"/>
          </p:cNvCxnSpPr>
          <p:nvPr/>
        </p:nvCxnSpPr>
        <p:spPr>
          <a:xfrm flipV="1">
            <a:off x="11359864" y="4294433"/>
            <a:ext cx="177320" cy="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195" idx="3"/>
          </p:cNvCxnSpPr>
          <p:nvPr/>
        </p:nvCxnSpPr>
        <p:spPr>
          <a:xfrm flipV="1">
            <a:off x="11353341" y="5336795"/>
            <a:ext cx="204017" cy="2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en angle 68"/>
          <p:cNvCxnSpPr>
            <a:stCxn id="153" idx="2"/>
            <a:endCxn id="116" idx="1"/>
          </p:cNvCxnSpPr>
          <p:nvPr/>
        </p:nvCxnSpPr>
        <p:spPr>
          <a:xfrm rot="5400000">
            <a:off x="10041938" y="4035090"/>
            <a:ext cx="1944986" cy="17686"/>
          </a:xfrm>
          <a:prstGeom prst="bentConnector4">
            <a:avLst>
              <a:gd name="adj1" fmla="val 46044"/>
              <a:gd name="adj2" fmla="val 13925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115" idx="1"/>
          </p:cNvCxnSpPr>
          <p:nvPr/>
        </p:nvCxnSpPr>
        <p:spPr>
          <a:xfrm flipH="1" flipV="1">
            <a:off x="10767097" y="4661206"/>
            <a:ext cx="237466" cy="1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104"/>
          <p:cNvCxnSpPr>
            <a:stCxn id="260" idx="3"/>
            <a:endCxn id="153" idx="1"/>
          </p:cNvCxnSpPr>
          <p:nvPr/>
        </p:nvCxnSpPr>
        <p:spPr>
          <a:xfrm>
            <a:off x="10552337" y="2965933"/>
            <a:ext cx="197876" cy="5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necteur en angle 107"/>
          <p:cNvCxnSpPr>
            <a:stCxn id="129" idx="2"/>
            <a:endCxn id="152" idx="0"/>
          </p:cNvCxnSpPr>
          <p:nvPr/>
        </p:nvCxnSpPr>
        <p:spPr>
          <a:xfrm rot="5400000">
            <a:off x="10977168" y="1878998"/>
            <a:ext cx="850867" cy="385990"/>
          </a:xfrm>
          <a:prstGeom prst="bentConnector3">
            <a:avLst>
              <a:gd name="adj1" fmla="val 8732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TextBox 114"/>
          <p:cNvSpPr txBox="1"/>
          <p:nvPr/>
        </p:nvSpPr>
        <p:spPr>
          <a:xfrm>
            <a:off x="10236510" y="4525525"/>
            <a:ext cx="45742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FIN BUDG1</a:t>
            </a:r>
          </a:p>
        </p:txBody>
      </p:sp>
      <p:sp>
        <p:nvSpPr>
          <p:cNvPr id="349" name="TextBox 115"/>
          <p:cNvSpPr txBox="1"/>
          <p:nvPr/>
        </p:nvSpPr>
        <p:spPr>
          <a:xfrm>
            <a:off x="10259205" y="4828077"/>
            <a:ext cx="431292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dirty="0" smtClean="0"/>
              <a:t>FIN MISS </a:t>
            </a:r>
            <a:r>
              <a:rPr lang="fr-FR" sz="600" dirty="0"/>
              <a:t>1</a:t>
            </a:r>
            <a:endParaRPr lang="en-US" sz="600" dirty="0" smtClean="0"/>
          </a:p>
        </p:txBody>
      </p:sp>
      <p:cxnSp>
        <p:nvCxnSpPr>
          <p:cNvPr id="142" name="Connecteur droit 141"/>
          <p:cNvCxnSpPr>
            <a:stCxn id="347" idx="1"/>
          </p:cNvCxnSpPr>
          <p:nvPr/>
        </p:nvCxnSpPr>
        <p:spPr>
          <a:xfrm flipH="1" flipV="1">
            <a:off x="10163610" y="4657056"/>
            <a:ext cx="72900" cy="6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192"/>
          <p:cNvSpPr txBox="1"/>
          <p:nvPr/>
        </p:nvSpPr>
        <p:spPr>
          <a:xfrm>
            <a:off x="10104447" y="6408074"/>
            <a:ext cx="525229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 smtClean="0"/>
              <a:t>Operateur</a:t>
            </a:r>
            <a:r>
              <a:rPr lang="en-US" sz="500" dirty="0" smtClean="0"/>
              <a:t> radio</a:t>
            </a:r>
            <a:endParaRPr lang="en-US" sz="900" dirty="0" smtClean="0"/>
          </a:p>
        </p:txBody>
      </p:sp>
      <p:cxnSp>
        <p:nvCxnSpPr>
          <p:cNvPr id="4" name="Connecteur droit 3"/>
          <p:cNvCxnSpPr>
            <a:stCxn id="269" idx="1"/>
            <a:endCxn id="269" idx="1"/>
          </p:cNvCxnSpPr>
          <p:nvPr/>
        </p:nvCxnSpPr>
        <p:spPr>
          <a:xfrm>
            <a:off x="10104447" y="6531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eur droit 270"/>
          <p:cNvCxnSpPr>
            <a:endCxn id="269" idx="1"/>
          </p:cNvCxnSpPr>
          <p:nvPr/>
        </p:nvCxnSpPr>
        <p:spPr>
          <a:xfrm flipV="1">
            <a:off x="10046425" y="6531185"/>
            <a:ext cx="58022" cy="41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135"/>
          <p:cNvSpPr txBox="1"/>
          <p:nvPr/>
        </p:nvSpPr>
        <p:spPr>
          <a:xfrm>
            <a:off x="5356328" y="2435655"/>
            <a:ext cx="821753" cy="230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Infra. PRAPS</a:t>
            </a:r>
            <a:endParaRPr lang="en-US" sz="700" dirty="0" smtClean="0"/>
          </a:p>
        </p:txBody>
      </p:sp>
      <p:cxnSp>
        <p:nvCxnSpPr>
          <p:cNvPr id="274" name="Connecteur en angle 273"/>
          <p:cNvCxnSpPr>
            <a:stCxn id="194" idx="2"/>
            <a:endCxn id="272" idx="1"/>
          </p:cNvCxnSpPr>
          <p:nvPr/>
        </p:nvCxnSpPr>
        <p:spPr>
          <a:xfrm rot="16200000" flipH="1">
            <a:off x="4863667" y="2058410"/>
            <a:ext cx="865600" cy="11972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8" name="TextBox 94"/>
          <p:cNvSpPr txBox="1"/>
          <p:nvPr/>
        </p:nvSpPr>
        <p:spPr>
          <a:xfrm>
            <a:off x="5414031" y="3414230"/>
            <a:ext cx="740857" cy="20005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Infra. PRAPS</a:t>
            </a:r>
            <a:endParaRPr lang="en-US" sz="900" dirty="0" smtClean="0"/>
          </a:p>
        </p:txBody>
      </p:sp>
      <p:cxnSp>
        <p:nvCxnSpPr>
          <p:cNvPr id="9" name="Connecteur en angle 8"/>
          <p:cNvCxnSpPr>
            <a:stCxn id="272" idx="2"/>
            <a:endCxn id="278" idx="0"/>
          </p:cNvCxnSpPr>
          <p:nvPr/>
        </p:nvCxnSpPr>
        <p:spPr>
          <a:xfrm rot="16200000" flipH="1">
            <a:off x="5401961" y="3031730"/>
            <a:ext cx="747743" cy="17255"/>
          </a:xfrm>
          <a:prstGeom prst="bentConnector3">
            <a:avLst>
              <a:gd name="adj1" fmla="val 999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185"/>
          <p:cNvSpPr txBox="1"/>
          <p:nvPr/>
        </p:nvSpPr>
        <p:spPr>
          <a:xfrm>
            <a:off x="10671984" y="5886031"/>
            <a:ext cx="729027" cy="20005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Agent </a:t>
            </a:r>
            <a:r>
              <a:rPr lang="fr-FR" sz="700" dirty="0" err="1" smtClean="0"/>
              <a:t>polyvalt</a:t>
            </a:r>
            <a:endParaRPr lang="en-US" sz="700" dirty="0" smtClean="0"/>
          </a:p>
        </p:txBody>
      </p:sp>
      <p:cxnSp>
        <p:nvCxnSpPr>
          <p:cNvPr id="40" name="Connecteur en angle 39"/>
          <p:cNvCxnSpPr>
            <a:stCxn id="195" idx="2"/>
            <a:endCxn id="232" idx="3"/>
          </p:cNvCxnSpPr>
          <p:nvPr/>
        </p:nvCxnSpPr>
        <p:spPr>
          <a:xfrm rot="16200000" flipH="1">
            <a:off x="11070195" y="5463111"/>
            <a:ext cx="339242" cy="322391"/>
          </a:xfrm>
          <a:prstGeom prst="bentConnector4">
            <a:avLst>
              <a:gd name="adj1" fmla="val 35257"/>
              <a:gd name="adj2" fmla="val 1229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>
            <a:endCxn id="300" idx="3"/>
          </p:cNvCxnSpPr>
          <p:nvPr/>
        </p:nvCxnSpPr>
        <p:spPr>
          <a:xfrm rot="5400000">
            <a:off x="11290270" y="5794085"/>
            <a:ext cx="302716" cy="8123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3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08388"/>
              </p:ext>
            </p:extLst>
          </p:nvPr>
        </p:nvGraphicFramePr>
        <p:xfrm>
          <a:off x="265815" y="223280"/>
          <a:ext cx="11653284" cy="6485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05">
                  <a:extLst>
                    <a:ext uri="{9D8B030D-6E8A-4147-A177-3AD203B41FA5}">
                      <a16:colId xmlns:a16="http://schemas.microsoft.com/office/drawing/2014/main" val="688884596"/>
                    </a:ext>
                  </a:extLst>
                </a:gridCol>
                <a:gridCol w="4802515">
                  <a:extLst>
                    <a:ext uri="{9D8B030D-6E8A-4147-A177-3AD203B41FA5}">
                      <a16:colId xmlns:a16="http://schemas.microsoft.com/office/drawing/2014/main" val="3367521419"/>
                    </a:ext>
                  </a:extLst>
                </a:gridCol>
                <a:gridCol w="1158949">
                  <a:extLst>
                    <a:ext uri="{9D8B030D-6E8A-4147-A177-3AD203B41FA5}">
                      <a16:colId xmlns:a16="http://schemas.microsoft.com/office/drawing/2014/main" val="2097060775"/>
                    </a:ext>
                  </a:extLst>
                </a:gridCol>
                <a:gridCol w="4380615">
                  <a:extLst>
                    <a:ext uri="{9D8B030D-6E8A-4147-A177-3AD203B41FA5}">
                      <a16:colId xmlns:a16="http://schemas.microsoft.com/office/drawing/2014/main" val="197226822"/>
                    </a:ext>
                  </a:extLst>
                </a:gridCol>
              </a:tblGrid>
              <a:tr h="493077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Liste Abréviations et Sigles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56249"/>
                  </a:ext>
                </a:extLst>
              </a:tr>
              <a:tr h="64479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UCPMC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Unité de Coordination</a:t>
                      </a:r>
                      <a:r>
                        <a:rPr lang="fr-FR" sz="1800" baseline="0" dirty="0" smtClean="0"/>
                        <a:t> des Programme du Millennium Challenge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SAA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Service Accompagnement Agricole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487167"/>
                  </a:ext>
                </a:extLst>
              </a:tr>
              <a:tr h="64479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ESP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Performance Environnementale</a:t>
                      </a:r>
                      <a:r>
                        <a:rPr lang="fr-FR" sz="1800" baseline="0" dirty="0" smtClean="0"/>
                        <a:t> et Sociale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GDSI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Gestion Durable du Système d’IRRIGATION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37084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Secteur Privé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CRA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Agriculture Résiliente</a:t>
                      </a:r>
                      <a:r>
                        <a:rPr lang="fr-FR" sz="1800" baseline="0" dirty="0" smtClean="0"/>
                        <a:t> au Climat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09289"/>
                  </a:ext>
                </a:extLst>
              </a:tr>
              <a:tr h="64479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GSI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Gender</a:t>
                      </a:r>
                      <a:r>
                        <a:rPr lang="fr-FR" sz="1800" baseline="0" dirty="0" smtClean="0"/>
                        <a:t> and Social Inclusion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PRAPS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Programme d’Appui au Pastoralisme au Sahel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18974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/>
                        <a:t>Restl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Réinstallation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M&amp;E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Suivi</a:t>
                      </a:r>
                      <a:r>
                        <a:rPr lang="fr-FR" sz="1800" baseline="0" dirty="0" smtClean="0"/>
                        <a:t> et Evaluation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671935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/>
                        <a:t>Coord</a:t>
                      </a:r>
                      <a:r>
                        <a:rPr lang="fr-FR" sz="1600" b="1" dirty="0" smtClean="0"/>
                        <a:t>.</a:t>
                      </a:r>
                      <a:r>
                        <a:rPr lang="fr-FR" sz="1600" b="1" baseline="0" dirty="0" smtClean="0"/>
                        <a:t> PP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Coordination</a:t>
                      </a:r>
                      <a:r>
                        <a:rPr lang="fr-FR" sz="1800" baseline="0" dirty="0" smtClean="0"/>
                        <a:t> des Parties Prenantes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COM / 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Communication Stratégique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665870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HSS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Hygiène Santé et Sécurité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COM</a:t>
                      </a:r>
                      <a:r>
                        <a:rPr lang="fr-FR" sz="1400" b="1" baseline="0" dirty="0" smtClean="0"/>
                        <a:t> / 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Communication Terrain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58145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GP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Gestion des Plaintes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PM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Passation de Marché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4120"/>
                  </a:ext>
                </a:extLst>
              </a:tr>
              <a:tr h="64479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SIG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Système d’Information Géographique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Info - Web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Infographe</a:t>
                      </a:r>
                      <a:r>
                        <a:rPr lang="fr-FR" sz="1800" baseline="0" dirty="0" smtClean="0"/>
                        <a:t> Webmaster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24194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SGF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Service de Gestion et Facilité</a:t>
                      </a:r>
                      <a:r>
                        <a:rPr lang="fr-FR" sz="1800" baseline="0" dirty="0" smtClean="0"/>
                        <a:t> d’accès au Marché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DAF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Directeur</a:t>
                      </a:r>
                      <a:r>
                        <a:rPr lang="fr-FR" sz="1800" baseline="0" dirty="0" smtClean="0"/>
                        <a:t> des Affaire Financières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60850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Infra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Infrastructures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FIN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Finance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2652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Alpha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Alphabétisation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Ressources Humaines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25145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Log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Logisticien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844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4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87134"/>
              </p:ext>
            </p:extLst>
          </p:nvPr>
        </p:nvGraphicFramePr>
        <p:xfrm>
          <a:off x="628073" y="1225758"/>
          <a:ext cx="10270836" cy="399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763">
                  <a:extLst>
                    <a:ext uri="{9D8B030D-6E8A-4147-A177-3AD203B41FA5}">
                      <a16:colId xmlns:a16="http://schemas.microsoft.com/office/drawing/2014/main" val="2661159808"/>
                    </a:ext>
                  </a:extLst>
                </a:gridCol>
                <a:gridCol w="2493819">
                  <a:extLst>
                    <a:ext uri="{9D8B030D-6E8A-4147-A177-3AD203B41FA5}">
                      <a16:colId xmlns:a16="http://schemas.microsoft.com/office/drawing/2014/main" val="1069379349"/>
                    </a:ext>
                  </a:extLst>
                </a:gridCol>
                <a:gridCol w="2312738">
                  <a:extLst>
                    <a:ext uri="{9D8B030D-6E8A-4147-A177-3AD203B41FA5}">
                      <a16:colId xmlns:a16="http://schemas.microsoft.com/office/drawing/2014/main" val="304624488"/>
                    </a:ext>
                  </a:extLst>
                </a:gridCol>
                <a:gridCol w="1702793">
                  <a:extLst>
                    <a:ext uri="{9D8B030D-6E8A-4147-A177-3AD203B41FA5}">
                      <a16:colId xmlns:a16="http://schemas.microsoft.com/office/drawing/2014/main" val="1331144753"/>
                    </a:ext>
                  </a:extLst>
                </a:gridCol>
                <a:gridCol w="2246723">
                  <a:extLst>
                    <a:ext uri="{9D8B030D-6E8A-4147-A177-3AD203B41FA5}">
                      <a16:colId xmlns:a16="http://schemas.microsoft.com/office/drawing/2014/main" val="2063989819"/>
                    </a:ext>
                  </a:extLst>
                </a:gridCol>
              </a:tblGrid>
              <a:tr h="486445">
                <a:tc gridSpan="5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REPARTITION DES TRANSVERSAUX</a:t>
                      </a:r>
                      <a:r>
                        <a:rPr lang="fr-FR" sz="2400" baseline="0" dirty="0" smtClean="0"/>
                        <a:t> ENTRE LES PROJETS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86923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RÉINSTALLATION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baseline="0" dirty="0" smtClean="0"/>
                        <a:t>FONCIER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GIS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ESP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019541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IRRIGATION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Restl</a:t>
                      </a:r>
                      <a:r>
                        <a:rPr lang="fr-FR" dirty="0" smtClean="0"/>
                        <a:t> 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Alfred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Millogo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NOUHOU</a:t>
                      </a:r>
                      <a:r>
                        <a:rPr lang="fr-FR" dirty="0" smtClean="0"/>
                        <a:t> (LAND 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ROUFAYE</a:t>
                      </a:r>
                      <a:r>
                        <a:rPr lang="fr-FR" b="0" baseline="0" dirty="0" smtClean="0"/>
                        <a:t> (SIG 1)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GIS 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dirty="0" smtClean="0"/>
                        <a:t>MABEY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ESP 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dirty="0" smtClean="0"/>
                        <a:t>Sabiou (HSS)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43850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ROUTES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Restl</a:t>
                      </a:r>
                      <a:r>
                        <a:rPr lang="fr-FR" dirty="0" smtClean="0"/>
                        <a:t> 2</a:t>
                      </a:r>
                      <a:r>
                        <a:rPr lang="fr-FR" baseline="0" dirty="0" smtClean="0"/>
                        <a:t>     </a:t>
                      </a:r>
                      <a:r>
                        <a:rPr lang="fr-FR" b="1" dirty="0" smtClean="0"/>
                        <a:t>Soga </a:t>
                      </a:r>
                      <a:r>
                        <a:rPr lang="fr-FR" b="1" dirty="0" err="1" smtClean="0"/>
                        <a:t>Noma</a:t>
                      </a: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ESP 2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dirty="0" smtClean="0"/>
                        <a:t>Bagana</a:t>
                      </a:r>
                      <a:r>
                        <a:rPr lang="fr-FR" b="1" baseline="0" dirty="0" smtClean="0"/>
                        <a:t> (HSS)</a:t>
                      </a:r>
                    </a:p>
                    <a:p>
                      <a:pPr algn="ctr"/>
                      <a:r>
                        <a:rPr lang="fr-FR" b="1" baseline="0" dirty="0" smtClean="0"/>
                        <a:t>ESP3   Moumouni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36448"/>
                  </a:ext>
                </a:extLst>
              </a:tr>
              <a:tr h="126475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CRC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Restl</a:t>
                      </a:r>
                      <a:r>
                        <a:rPr lang="fr-FR" baseline="0" dirty="0" smtClean="0"/>
                        <a:t> 3 </a:t>
                      </a:r>
                      <a:r>
                        <a:rPr lang="fr-FR" baseline="0" dirty="0" smtClean="0">
                          <a:solidFill>
                            <a:srgbClr val="3333FF"/>
                          </a:solidFill>
                        </a:rPr>
                        <a:t>Bachir   Garba  </a:t>
                      </a:r>
                      <a:r>
                        <a:rPr lang="fr-FR" baseline="0" dirty="0" err="1" smtClean="0">
                          <a:solidFill>
                            <a:schemeClr val="tx1"/>
                          </a:solidFill>
                        </a:rPr>
                        <a:t>Restl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r>
                        <a:rPr lang="fr-FR" baseline="0" dirty="0" smtClean="0">
                          <a:solidFill>
                            <a:srgbClr val="3333FF"/>
                          </a:solidFill>
                        </a:rPr>
                        <a:t>  </a:t>
                      </a:r>
                      <a:r>
                        <a:rPr lang="fr-FR" baseline="0" dirty="0" err="1" smtClean="0">
                          <a:solidFill>
                            <a:srgbClr val="3333FF"/>
                          </a:solidFill>
                        </a:rPr>
                        <a:t>Habou</a:t>
                      </a:r>
                      <a:r>
                        <a:rPr lang="fr-FR" baseline="0" dirty="0" smtClean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fr-FR" baseline="0" dirty="0" err="1" smtClean="0">
                          <a:solidFill>
                            <a:srgbClr val="3333FF"/>
                          </a:solidFill>
                        </a:rPr>
                        <a:t>Dalibou</a:t>
                      </a:r>
                      <a:r>
                        <a:rPr lang="fr-FR" baseline="0" dirty="0" smtClean="0">
                          <a:solidFill>
                            <a:srgbClr val="3333FF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fr-FR" baseline="0" dirty="0" smtClean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ZOUERA</a:t>
                      </a:r>
                      <a:r>
                        <a:rPr lang="fr-FR" b="0" baseline="0" dirty="0" smtClean="0"/>
                        <a:t> (LAND2)</a:t>
                      </a:r>
                      <a:r>
                        <a:rPr lang="en-US" b="0" dirty="0" smtClean="0">
                          <a:solidFill>
                            <a:srgbClr val="3333FF"/>
                          </a:solidFill>
                        </a:rPr>
                        <a:t> Toudjani</a:t>
                      </a:r>
                      <a:r>
                        <a:rPr lang="en-US" b="0" baseline="0" dirty="0" smtClean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rgbClr val="3333FF"/>
                          </a:solidFill>
                        </a:rPr>
                        <a:t>(LAND</a:t>
                      </a:r>
                      <a:r>
                        <a:rPr lang="en-US" b="0" baseline="0" dirty="0" smtClean="0">
                          <a:solidFill>
                            <a:srgbClr val="3333FF"/>
                          </a:solidFill>
                        </a:rPr>
                        <a:t> 3)</a:t>
                      </a:r>
                      <a:endParaRPr lang="fr-FR" b="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ISMAEL (SIG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GIS 2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dirty="0" smtClean="0"/>
                        <a:t>FATI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GIS 3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( Recrutement</a:t>
                      </a:r>
                      <a:r>
                        <a:rPr lang="fr-FR" sz="1800" b="0" kern="1200" baseline="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en cours de finalisation)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ESP 4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dirty="0" smtClean="0"/>
                        <a:t>LAMINE (ESP)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156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28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pact Doc Set" ma:contentTypeID="0x0120D520003B9D96DBDDAB4141ACD800900C644F4800871C25572582F747B8317E51F300F68B" ma:contentTypeVersion="15" ma:contentTypeDescription="" ma:contentTypeScope="" ma:versionID="8c872d6ad98aa9ebaf2e0fd2825a08c4">
  <xsd:schema xmlns:xsd="http://www.w3.org/2001/XMLSchema" xmlns:xs="http://www.w3.org/2001/XMLSchema" xmlns:p="http://schemas.microsoft.com/office/2006/metadata/properties" xmlns:ns1="http://schemas.microsoft.com/sharepoint/v3" xmlns:ns2="2fccb24e-1ae4-40e1-a858-293c547e6074" xmlns:ns3="3d63f170-974e-4b02-82e4-8970caafaa16" targetNamespace="http://schemas.microsoft.com/office/2006/metadata/properties" ma:root="true" ma:fieldsID="3364b1528316d6de3bffeee24652c59c" ns1:_="" ns2:_="" ns3:_="">
    <xsd:import namespace="http://schemas.microsoft.com/sharepoint/v3"/>
    <xsd:import namespace="2fccb24e-1ae4-40e1-a858-293c547e6074"/>
    <xsd:import namespace="3d63f170-974e-4b02-82e4-8970caafaa16"/>
    <xsd:element name="properties">
      <xsd:complexType>
        <xsd:sequence>
          <xsd:element name="documentManagement">
            <xsd:complexType>
              <xsd:all>
                <xsd:element ref="ns1:ItemChildCount" minOccurs="0"/>
                <xsd:element ref="ns1:FolderChildCount" minOccurs="0"/>
                <xsd:element ref="ns1:DocumentSetDescription" minOccurs="0"/>
                <xsd:element ref="ns2:Country" minOccurs="0"/>
                <xsd:element ref="ns2:Phase" minOccurs="0"/>
                <xsd:element ref="ns2:SubPhase" minOccurs="0"/>
                <xsd:element ref="ns2:FY" minOccurs="0"/>
                <xsd:element ref="ns2:ReviewType" minOccurs="0"/>
                <xsd:element ref="ns2:DocStatus" minOccurs="0"/>
                <xsd:element ref="ns2:Project" minOccurs="0"/>
                <xsd:element ref="ns2:Activity" minOccurs="0"/>
                <xsd:element ref="ns2:ProcurementIEAAgmtID" minOccurs="0"/>
                <xsd:element ref="ns2:DocType" minOccurs="0"/>
                <xsd:element ref="ns2:SubDocType" minOccurs="0"/>
                <xsd:element ref="ns2:PracticeUnit" minOccurs="0"/>
                <xsd:element ref="ns2:SendTo" minOccurs="0"/>
                <xsd:element ref="ns2:AdditionalInfo" minOccurs="0"/>
                <xsd:element ref="ns2:ProcessedWithNOW" minOccurs="0"/>
                <xsd:element ref="ns2:WFInitiated" minOccurs="0"/>
                <xsd:element ref="ns2:WFStatus" minOccurs="0"/>
                <xsd:element ref="ns2:AggregatedComments" minOccurs="0"/>
                <xsd:element ref="ns3:_dlc_DocId" minOccurs="0"/>
                <xsd:element ref="ns3:_dlc_DocIdUrl" minOccurs="0"/>
                <xsd:element ref="ns3:_dlc_DocIdPersistId" minOccurs="0"/>
                <xsd:element ref="ns1:_dlc_ExpireDateSaved" minOccurs="0"/>
                <xsd:element ref="ns1:_dlc_Expire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temChildCount" ma:index="1" nillable="true" ma:displayName="Item Child Count" ma:hidden="true" ma:list="Docs" ma:internalName="ItemChildCount" ma:readOnly="true" ma:showField="ItemChildCount">
      <xsd:simpleType>
        <xsd:restriction base="dms:Lookup"/>
      </xsd:simpleType>
    </xsd:element>
    <xsd:element name="FolderChildCount" ma:index="2" nillable="true" ma:displayName="Folder Child Count" ma:hidden="true" ma:list="Docs" ma:internalName="FolderChildCount" ma:readOnly="true" ma:showField="FolderChildCount">
      <xsd:simpleType>
        <xsd:restriction base="dms:Lookup"/>
      </xsd:simpleType>
    </xsd:element>
    <xsd:element name="DocumentSetDescription" ma:index="5" nillable="true" ma:displayName="Description" ma:description="A description of the Document Set" ma:hidden="true" ma:internalName="DocumentSetDescription" ma:readOnly="false">
      <xsd:simpleType>
        <xsd:restriction base="dms:Note"/>
      </xsd:simpleType>
    </xsd:element>
    <xsd:element name="_dlc_ExpireDateSaved" ma:index="27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8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29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cb24e-1ae4-40e1-a858-293c547e6074" elementFormDefault="qualified">
    <xsd:import namespace="http://schemas.microsoft.com/office/2006/documentManagement/types"/>
    <xsd:import namespace="http://schemas.microsoft.com/office/infopath/2007/PartnerControls"/>
    <xsd:element name="Country" ma:index="6" nillable="true" ma:displayName="Country" ma:default="Niger" ma:format="Dropdown" ma:internalName="Country">
      <xsd:simpleType>
        <xsd:restriction base="dms:Choice">
          <xsd:enumeration value="Benin II"/>
          <xsd:enumeration value="Armenia"/>
          <xsd:enumeration value="Benin I"/>
          <xsd:enumeration value="Burkina Faso"/>
          <xsd:enumeration value="Cabo Verde I"/>
          <xsd:enumeration value="Cabo Verde II"/>
          <xsd:enumeration value="El Salvador I"/>
          <xsd:enumeration value="El Salvador II"/>
          <xsd:enumeration value="Georgia I"/>
          <xsd:enumeration value="Georgia II"/>
          <xsd:enumeration value="Ghana I"/>
          <xsd:enumeration value="Ghana II"/>
          <xsd:enumeration value="Honduras"/>
          <xsd:enumeration value="Indonesia"/>
          <xsd:enumeration value="Jordan"/>
          <xsd:enumeration value="Lesotho"/>
          <xsd:enumeration value="Madagascar"/>
          <xsd:enumeration value="Malawi"/>
          <xsd:enumeration value="Mali"/>
          <xsd:enumeration value="Moldova"/>
          <xsd:enumeration value="Mongolia"/>
          <xsd:enumeration value="Morocco I"/>
          <xsd:enumeration value="Morocco II"/>
          <xsd:enumeration value="Mozambique"/>
          <xsd:enumeration value="Namibia"/>
          <xsd:enumeration value="Nepal"/>
          <xsd:enumeration value="Nicaragua"/>
          <xsd:enumeration value="Niger"/>
          <xsd:enumeration value="Philippines"/>
          <xsd:enumeration value="Senegal"/>
          <xsd:enumeration value="Sierra Leone"/>
          <xsd:enumeration value="Tanzania I"/>
          <xsd:enumeration value="Tanzania II"/>
          <xsd:enumeration value="Vanuatu"/>
          <xsd:enumeration value="Zambia"/>
        </xsd:restriction>
      </xsd:simpleType>
    </xsd:element>
    <xsd:element name="Phase" ma:index="7" nillable="true" ma:displayName="Phase" ma:list="{EA7B6349-5AF7-45E9-8F1D-F699461847C5}" ma:internalName="Phase" ma:showField="Title" ma:web="2fccb24e-1ae4-40e1-a858-293c547e6074">
      <xsd:simpleType>
        <xsd:restriction base="dms:Lookup"/>
      </xsd:simpleType>
    </xsd:element>
    <xsd:element name="SubPhase" ma:index="8" nillable="true" ma:displayName="SubPhase" ma:list="{3B36ACCB-43D1-4C22-BBF8-8D7F0955C903}" ma:internalName="SubPhase" ma:showField="Level1" ma:web="2fccb24e-1ae4-40e1-a858-293c547e6074">
      <xsd:simpleType>
        <xsd:restriction base="dms:Lookup"/>
      </xsd:simpleType>
    </xsd:element>
    <xsd:element name="FY" ma:index="9" nillable="true" ma:displayName="FY" ma:default="2018" ma:format="Dropdown" ma:internalName="FY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</xsd:restriction>
      </xsd:simpleType>
    </xsd:element>
    <xsd:element name="ReviewType" ma:index="10" nillable="true" ma:displayName="ReviewType" ma:format="Dropdown" ma:internalName="ReviewType">
      <xsd:simpleType>
        <xsd:restriction base="dms:Choice">
          <xsd:enumeration value="No Objection"/>
          <xsd:enumeration value="Technical Review"/>
        </xsd:restriction>
      </xsd:simpleType>
    </xsd:element>
    <xsd:element name="DocStatus" ma:index="11" nillable="true" ma:displayName="Document Status" ma:default="Pending" ma:format="Dropdown" ma:internalName="DocStatus">
      <xsd:simpleType>
        <xsd:restriction base="dms:Choice">
          <xsd:enumeration value="Pending"/>
          <xsd:enumeration value="Clear"/>
          <xsd:enumeration value="Object"/>
          <xsd:enumeration value="Reviewed"/>
          <xsd:enumeration value="Deferred"/>
        </xsd:restriction>
      </xsd:simpleType>
    </xsd:element>
    <xsd:element name="Project" ma:index="12" nillable="true" ma:displayName="Project" ma:list="{EA7B6349-5AF7-45E9-8F1D-F699461847C5}" ma:internalName="Project" ma:showField="Title" ma:web="2fccb24e-1ae4-40e1-a858-293c547e6074">
      <xsd:simpleType>
        <xsd:restriction base="dms:Lookup"/>
      </xsd:simpleType>
    </xsd:element>
    <xsd:element name="Activity" ma:index="13" nillable="true" ma:displayName="Activity" ma:list="{3B36ACCB-43D1-4C22-BBF8-8D7F0955C903}" ma:internalName="Activity" ma:showField="Level1" ma:web="2fccb24e-1ae4-40e1-a858-293c547e6074">
      <xsd:simpleType>
        <xsd:restriction base="dms:Lookup"/>
      </xsd:simpleType>
    </xsd:element>
    <xsd:element name="ProcurementIEAAgmtID" ma:index="14" nillable="true" ma:displayName="Procurement/IEA/AgmtID" ma:format="Dropdown" ma:internalName="ProcurementIEAAgmtID">
      <xsd:simpleType>
        <xsd:restriction base="dms:Choice">
          <xsd:enumeration value="TBD"/>
        </xsd:restriction>
      </xsd:simpleType>
    </xsd:element>
    <xsd:element name="DocType" ma:index="15" nillable="true" ma:displayName="DocType" ma:list="{EA7B6349-5AF7-45E9-8F1D-F699461847C5}" ma:internalName="DocType" ma:showField="Title" ma:web="2fccb24e-1ae4-40e1-a858-293c547e6074">
      <xsd:simpleType>
        <xsd:restriction base="dms:Lookup"/>
      </xsd:simpleType>
    </xsd:element>
    <xsd:element name="SubDocType" ma:index="16" nillable="true" ma:displayName="SubDocType" ma:list="{3B36ACCB-43D1-4C22-BBF8-8D7F0955C903}" ma:internalName="SubDocType" ma:showField="Level1" ma:web="2fccb24e-1ae4-40e1-a858-293c547e6074">
      <xsd:simpleType>
        <xsd:restriction base="dms:Lookup"/>
      </xsd:simpleType>
    </xsd:element>
    <xsd:element name="PracticeUnit" ma:index="17" nillable="true" ma:displayName="PracticeUnit" ma:internalName="PracticeUni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N"/>
                    <xsd:enumeration value="AG"/>
                    <xsd:enumeration value="COMMS"/>
                    <xsd:enumeration value="ECON"/>
                    <xsd:enumeration value="EPG"/>
                    <xsd:enumeration value="ESP"/>
                    <xsd:enumeration value="FA"/>
                    <xsd:enumeration value="FIT"/>
                    <xsd:enumeration value="GSI"/>
                    <xsd:enumeration value="HCD"/>
                    <xsd:enumeration value="M&amp;E"/>
                    <xsd:enumeration value="OGC"/>
                    <xsd:enumeration value="PEPFAR"/>
                    <xsd:enumeration value="PRLP"/>
                    <xsd:enumeration value="PROC"/>
                    <xsd:enumeration value="TVS"/>
                    <xsd:enumeration value="WSI"/>
                    <xsd:enumeration value="ALL"/>
                    <xsd:enumeration value="NONE"/>
                  </xsd:restriction>
                </xsd:simpleType>
              </xsd:element>
            </xsd:sequence>
          </xsd:extension>
        </xsd:complexContent>
      </xsd:complexType>
    </xsd:element>
    <xsd:element name="SendTo" ma:index="18" nillable="true" ma:displayName="SendTo" ma:default="--Choose One--" ma:format="Dropdown" ma:internalName="SendTo">
      <xsd:simpleType>
        <xsd:restriction base="dms:Choice">
          <xsd:enumeration value="--Choose One--"/>
          <xsd:enumeration value="Program Ops Docs"/>
          <xsd:enumeration value="Compact Docs"/>
          <xsd:enumeration value="Core Docs"/>
        </xsd:restriction>
      </xsd:simpleType>
    </xsd:element>
    <xsd:element name="AdditionalInfo" ma:index="19" nillable="true" ma:displayName="AdditionalInfo" ma:default="0" ma:internalName="AdditionalInfo">
      <xsd:simpleType>
        <xsd:restriction base="dms:Boolean"/>
      </xsd:simpleType>
    </xsd:element>
    <xsd:element name="ProcessedWithNOW" ma:index="20" nillable="true" ma:displayName="ProcessedWithN-O-W?" ma:default="Not Processed" ma:format="Dropdown" ma:hidden="true" ma:internalName="ProcessedWithNOW" ma:readOnly="false">
      <xsd:simpleType>
        <xsd:restriction base="dms:Choice">
          <xsd:enumeration value="Not Processed"/>
          <xsd:enumeration value="In Progress"/>
          <xsd:enumeration value="Processed"/>
        </xsd:restriction>
      </xsd:simpleType>
    </xsd:element>
    <xsd:element name="WFInitiated" ma:index="21" nillable="true" ma:displayName="WFInitiated" ma:default="No" ma:format="Dropdown" ma:hidden="true" ma:internalName="WFInitiated" ma:readOnly="false">
      <xsd:simpleType>
        <xsd:restriction base="dms:Choice">
          <xsd:enumeration value="No"/>
          <xsd:enumeration value="Yes"/>
        </xsd:restriction>
      </xsd:simpleType>
    </xsd:element>
    <xsd:element name="WFStatus" ma:index="22" nillable="true" ma:displayName="WFStatus" ma:format="Hyperlink" ma:hidden="true" ma:internalName="WF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gregatedComments" ma:index="23" nillable="true" ma:displayName="Aggregated Comments" ma:internalName="Aggregated_x0020_Comment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3f170-974e-4b02-82e4-8970caafaa16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?mso-contentType ?>
<FormUrls xmlns="http://schemas.microsoft.com/sharepoint/v3/contenttype/forms/url">
  <New>_layouts/NewDocSet.aspx</New>
</FormUrls>
</file>

<file path=customXml/item11.xml><?xml version="1.0" encoding="utf-8"?>
<?mso-contentType ?>
<WelcomePageView xmlns="http://schemas.microsoft.com/office/documentsets/welcomepageview" LastModified="1/1/1 0:00:01 AM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2fccb24e-1ae4-40e1-a858-293c547e6074">14</Phase>
    <DocStatus xmlns="2fccb24e-1ae4-40e1-a858-293c547e6074">Reviewed</DocStatus>
    <Project xmlns="2fccb24e-1ae4-40e1-a858-293c547e6074" xsi:nil="true"/>
    <ReviewType xmlns="2fccb24e-1ae4-40e1-a858-293c547e6074">Technical Review</ReviewType>
    <FY xmlns="2fccb24e-1ae4-40e1-a858-293c547e6074">2021</FY>
    <Country xmlns="2fccb24e-1ae4-40e1-a858-293c547e6074">Niger</Country>
    <DocumentSetDescription xmlns="http://schemas.microsoft.com/sharepoint/v3" xsi:nil="true"/>
    <AggregatedComments xmlns="2fccb24e-1ae4-40e1-a858-293c547e6074">&lt;div class="ExternalClass669D33E20E1840198FBE6BCD7243DCDF"&gt;&lt;div&gt;&lt;p&gt;&lt;strong&gt;&lt;font color="green"&gt;Reviewed&lt;/font&gt;&lt;/strong&gt; by &lt;strong&gt;&lt;font color="green"&gt; Gullion, Samantha J (DCO/AFR-P)&lt;/font&gt;&lt;/strong&gt; on 7/14/2021 11:09:10 AM
&lt;br /&gt;PFS clears per attached email
&lt;/p&gt;
&lt;p&gt;&lt;div class="ExternalClassA613CDFF5EBE48968EE00913596E54C8"&gt;&lt;div&gt;&lt;p&gt;&lt;strong&gt;&lt;font color="green"&gt;Reviewed&lt;/font&gt;&lt;/strong&gt; by &lt;strong&gt;&lt;font color="green"&gt; Astudillo, Damiana S (DCO/SEC-GSI)&lt;/font&gt;&lt;/strong&gt; on 7/14/2021 11:06:02 AM
&lt;br /&gt;Ag clears for CRC. The organigram as presented does not show the MCA transversal staff supporting CRC (ESP, GSI, Land/Resettlement) not sure why.  Also isn't MCA going to hire 2 more people directly for resettlement one at least to support CRC? 
&lt;/p&gt;
&lt;p&gt;&lt;div class="ExternalClass31A6C133754A4EA78FBE681B2828AC5A"&gt;&lt;div&gt;&lt;p&gt;&lt;strong&gt;&lt;font color="green"&gt;Reviewed&lt;/font&gt;&lt;/strong&gt; by &lt;strong&gt;&lt;font color="green"&gt; Fishbein, Robert E (DCO/IEPS-WSI)&lt;/font&gt;&lt;/strong&gt; on 6/24/2021 9:42:15 AM
&lt;br /&gt;Agree with these efforts to provide dedicated admin people to the projects.
&lt;/p&gt;
&lt;p&gt;&lt;div class="ExternalClassCDFDC31C2C004B35812B92A8282CE618"&gt;&lt;div&gt;&lt;p&gt;&lt;strong&gt;&lt;font color="green"&gt;Reviewed&lt;/font&gt;&lt;/strong&gt; by &lt;strong&gt;&lt;font color="green"&gt; Fishbein, Robert E (DCO/IEPS-WSI)&lt;/font&gt;&lt;/strong&gt; on 6/24/2021 8:30:24 AM
&lt;br /&gt;Agree with these efforts to provide dedicated admin people to the projects.
&lt;/p&gt;
&lt;p&gt;&lt;/p&gt;
&lt;/div&gt;&lt;/div&gt;&lt;/p&gt;
&lt;/div&gt;&lt;/div&gt;&lt;/p&gt;
&lt;/div&gt;&lt;/div&gt;&lt;/p&gt;
&lt;/div&gt;&lt;/div&gt;</AggregatedComments>
    <_dlc_DocId xmlns="3d63f170-974e-4b02-82e4-8970caafaa16">4PFXXPSCKSRR-9-5665</_dlc_DocId>
    <_dlc_DocIdUrl xmlns="3d63f170-974e-4b02-82e4-8970caafaa16">
      <Url>http://intranet.mcc.gov/countries/Niger/NI/_layouts/DocIdRedir.aspx?ID=4PFXXPSCKSRR-9-5665</Url>
      <Description>4PFXXPSCKSRR-9-5665</Description>
    </_dlc_DocIdUrl>
    <SubPhase xmlns="2fccb24e-1ae4-40e1-a858-293c547e6074">37</SubPhase>
    <AdditionalInfo xmlns="2fccb24e-1ae4-40e1-a858-293c547e6074">false</AdditionalInfo>
    <PracticeUnit xmlns="2fccb24e-1ae4-40e1-a858-293c547e6074">
      <Value>AG</Value>
      <Value>FA</Value>
    </PracticeUnit>
    <WFStatus xmlns="2fccb24e-1ae4-40e1-a858-293c547e6074">
      <Url xsi:nil="true"/>
      <Description xsi:nil="true"/>
    </WFStatus>
    <WFInitiated xmlns="2fccb24e-1ae4-40e1-a858-293c547e6074">No</WFInitiated>
    <ProcurementIEAAgmtID xmlns="2fccb24e-1ae4-40e1-a858-293c547e6074" xsi:nil="true"/>
    <SubDocType xmlns="2fccb24e-1ae4-40e1-a858-293c547e6074" xsi:nil="true"/>
    <ProcessedWithNOW xmlns="2fccb24e-1ae4-40e1-a858-293c547e6074">Not Processed</ProcessedWithNOW>
    <SendTo xmlns="2fccb24e-1ae4-40e1-a858-293c547e6074">Compact Docs</SendTo>
    <Activity xmlns="2fccb24e-1ae4-40e1-a858-293c547e6074" xsi:nil="true"/>
    <DocType xmlns="2fccb24e-1ae4-40e1-a858-293c547e6074" xsi:nil="true"/>
  </documentManagement>
</p:properties>
</file>

<file path=customXml/item3.xml><?xml version="1.0" encoding="utf-8"?>
<?mso-contentType ?>
<FormTemplates xmlns="http://schemas.microsoft.com/sharepoint/v3/contenttype/forms">
  <Display>ListForm</Display>
  <Edit>ListForm</Edit>
  <New>DocSetDisplayForm</New>
</FormTemplates>
</file>

<file path=customXml/item4.xml><?xml version="1.0" encoding="utf-8"?>
<?mso-contentType ?>
<sf:SharedFields xmlns:sf="http://schemas.microsoft.com/office/documentsets/sharedfields" LastModified="08/01/2016 20:34:32">
  <SharedField id="f7965212-3b24-4628-99d4-7d2ee6087de9"/>
  <SharedField id="433671d1-9146-4067-afd5-1b1b22859bed"/>
  <SharedField id="cc0b7377-9e89-48f6-afbf-940089216fc6"/>
  <SharedField id="a02b8989-76d4-4663-ae95-20873d1d99ba"/>
  <SharedField id="bca2deb5-00a9-41c8-ac8d-edeef796891a"/>
  <SharedField id="ad62cbd4-81e4-4ab3-b661-a2e62a504922"/>
  <SharedField id="cbb92da4-fd46-4c7d-af6c-3128c2a5576e"/>
  <SharedField id="874c88b6-f428-4296-8128-8a3bf1bae3b0"/>
  <SharedField id="348e1484-0f32-4987-9701-59a6bb2c1354"/>
  <SharedField id="192ffffc-4dca-49f1-a1e4-2ae2f36a98e6"/>
  <SharedField id="be6f7a96-b47d-48b5-9e6c-3355ef8b9153"/>
  <SharedField id="cde4dccc-dd38-4fe0-b2de-ac27fa70a808"/>
  <SharedField id="17932fa0-b2d7-40e9-a19f-d466f48d30fa"/>
  <SharedField id="07e928a3-0148-4ce8-b095-4521296431a9"/>
  <SharedField id="d49d4f57-e414-430a-9443-0ce26e37f702"/>
  <SharedField id="8f19a0fe-61ad-40d8-8a71-8394d5c51aaa"/>
</sf:SharedFields>
</file>

<file path=customXml/item5.xml><?xml version="1.0" encoding="utf-8"?>
<?mso-contentType ?>
<spe:Receivers xmlns:spe="http://schemas.microsoft.com/sharepoint/events">
  <Receiver>
    <Name>DocumentSet ItemUpdated</Name>
    <Synchronization>Synchronous</Synchronization>
    <Type>10002</Type>
    <SequenceNumber>100</SequenceNumber>
    <Assembly>Microsoft.Office.DocumentManagement, Version=14.0.0.0, Culture=neutral, PublicKeyToken=71e9bce111e9429c</Assembly>
    <Class>Microsoft.Office.DocumentManagement.DocumentSets.DocumentSetEventReceiver</Class>
    <Data/>
    <Filter/>
  </Receiver>
  <Receiver>
    <Name>DocumentSet ItemAdded</Name>
    <Synchronization>Synchronous</Synchronization>
    <Type>10001</Type>
    <SequenceNumber>100</SequenceNumber>
    <Assembly>Microsoft.Office.DocumentManagement, Version=14.0.0.0, Culture=neutral, PublicKeyToken=71e9bce111e9429c</Assembly>
    <Class>Microsoft.Office.DocumentManagement.DocumentSets.DocumentSetItemsEventReceiver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6.xml><?xml version="1.0" encoding="utf-8"?>
<?mso-contentType ?>
<WelcomePageFields xmlns="http://schemas.microsoft.com/office/documentsets/welcomepagefields" LastModified="1/1/1 0:00:01 AM"/>
</file>

<file path=customXml/item7.xml><?xml version="1.0" encoding="utf-8"?>
<?mso-contentType ?>
<DefaultDocuments xmlns="http://schemas.microsoft.com/office/documentsets/defaultdocuments" LastModified="1/1/1 0:00:01 AM" AddSetName=""/>
</file>

<file path=customXml/item8.xml><?xml version="1.0" encoding="utf-8"?>
<?mso-contentType ?>
<p:Policy xmlns:p="office.server.policy" id="" local="true">
  <p:Name>Compact Doc Set</p:Name>
  <p:Description>Undeclare Records</p:Description>
  <p:Statement/>
  <p:PolicyItems>
    <p:PolicyItem featureId="Microsoft.Office.RecordsManagement.PolicyFeatures.Expiration" staticId="0x0120D520003B9D96DBDDAB4141ACD800900C644F4800871C25572582F747B8317E51F300F68B|725585646" UniqueId="b92e9fc9-1d8d-4899-9fb7-11cb539a5947">
      <p:Name>Retention</p:Name>
      <p:Description>Automatic scheduling of content for processing, and performing a retention action on content that has reached its due date.</p:Description>
      <p:CustomData>
        <Schedules nextStageId="2" default="false">
          <Schedule type="Default">
            <stages/>
          </Schedule>
          <Schedule type="Record">
            <stages>
              <data stageId="1">
                <formula id="Microsoft.Office.RecordsManagement.PolicyFeatures.Expiration.Formula.BuiltIn">
                  <number>0</number>
                  <property>_vti_ItemDeclaredRecord</property>
                  <propertyId>f9a44731-84eb-43a4-9973-cd2953ad8646</propertyId>
                  <period>days</period>
                </formula>
                <action type="workflow" id="b8835111-5571-45ea-b75d-c87c64a3c5e9"/>
              </data>
            </stages>
          </Schedule>
        </Schedules>
      </p:CustomData>
    </p:PolicyItem>
  </p:PolicyItems>
</p:Policy>
</file>

<file path=customXml/item9.xml><?xml version="1.0" encoding="utf-8"?>
<?mso-contentType ?>
<act:AllowedContentTypes xmlns:act="http://schemas.microsoft.com/office/documentsets/allowedcontenttypes" LastModified="07/25/2016 13:27:53">
  <AllowedContentType id="0x0101"/>
</act:AllowedContentTypes>
</file>

<file path=customXml/itemProps1.xml><?xml version="1.0" encoding="utf-8"?>
<ds:datastoreItem xmlns:ds="http://schemas.openxmlformats.org/officeDocument/2006/customXml" ds:itemID="{5C68EF87-04C0-4A21-89E0-0B23E5710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ccb24e-1ae4-40e1-a858-293c547e6074"/>
    <ds:schemaRef ds:uri="3d63f170-974e-4b02-82e4-8970caafaa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0.xml><?xml version="1.0" encoding="utf-8"?>
<ds:datastoreItem xmlns:ds="http://schemas.openxmlformats.org/officeDocument/2006/customXml" ds:itemID="{56E75189-CCF2-4870-AC9F-B1C5CA50346F}">
  <ds:schemaRefs>
    <ds:schemaRef ds:uri="http://schemas.microsoft.com/sharepoint/v3/contenttype/forms/url"/>
  </ds:schemaRefs>
</ds:datastoreItem>
</file>

<file path=customXml/itemProps11.xml><?xml version="1.0" encoding="utf-8"?>
<ds:datastoreItem xmlns:ds="http://schemas.openxmlformats.org/officeDocument/2006/customXml" ds:itemID="{5E13DE7B-C61D-4CF8-88A6-6271A6D893A6}">
  <ds:schemaRefs>
    <ds:schemaRef ds:uri="http://schemas.microsoft.com/office/documentsets/welcomepageview"/>
  </ds:schemaRefs>
</ds:datastoreItem>
</file>

<file path=customXml/itemProps2.xml><?xml version="1.0" encoding="utf-8"?>
<ds:datastoreItem xmlns:ds="http://schemas.openxmlformats.org/officeDocument/2006/customXml" ds:itemID="{1E03D908-649E-4E15-8C7D-5266C0CF2B5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d63f170-974e-4b02-82e4-8970caafaa16"/>
    <ds:schemaRef ds:uri="http://schemas.microsoft.com/office/infopath/2007/PartnerControls"/>
    <ds:schemaRef ds:uri="2fccb24e-1ae4-40e1-a858-293c547e6074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44D89F-4FBC-4C9E-9768-1ADE6CC622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0F3592E-F065-4B36-A1ED-EC0850772151}">
  <ds:schemaRefs>
    <ds:schemaRef ds:uri="http://schemas.microsoft.com/office/documentsets/sharedfields"/>
  </ds:schemaRefs>
</ds:datastoreItem>
</file>

<file path=customXml/itemProps5.xml><?xml version="1.0" encoding="utf-8"?>
<ds:datastoreItem xmlns:ds="http://schemas.openxmlformats.org/officeDocument/2006/customXml" ds:itemID="{8F396994-D6F7-40D8-A3EF-D470F32F8C93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1F2CDC54-0D99-4623-BCC2-6EA7B9055501}">
  <ds:schemaRefs>
    <ds:schemaRef ds:uri="http://schemas.microsoft.com/office/documentsets/welcomepagefields"/>
  </ds:schemaRefs>
</ds:datastoreItem>
</file>

<file path=customXml/itemProps7.xml><?xml version="1.0" encoding="utf-8"?>
<ds:datastoreItem xmlns:ds="http://schemas.openxmlformats.org/officeDocument/2006/customXml" ds:itemID="{A971D827-ED7F-4D1C-B7FE-2A9DA26E6905}">
  <ds:schemaRefs>
    <ds:schemaRef ds:uri="http://schemas.microsoft.com/office/documentsets/defaultdocuments"/>
  </ds:schemaRefs>
</ds:datastoreItem>
</file>

<file path=customXml/itemProps8.xml><?xml version="1.0" encoding="utf-8"?>
<ds:datastoreItem xmlns:ds="http://schemas.openxmlformats.org/officeDocument/2006/customXml" ds:itemID="{FBB93E5E-503E-4C74-B91E-58CB5F5D5E52}">
  <ds:schemaRefs>
    <ds:schemaRef ds:uri="office.server.policy"/>
  </ds:schemaRefs>
</ds:datastoreItem>
</file>

<file path=customXml/itemProps9.xml><?xml version="1.0" encoding="utf-8"?>
<ds:datastoreItem xmlns:ds="http://schemas.openxmlformats.org/officeDocument/2006/customXml" ds:itemID="{3B611759-F251-48C4-AFE0-FE0331625ABE}">
  <ds:schemaRefs>
    <ds:schemaRef ds:uri="http://schemas.microsoft.com/office/documentsets/allowedcontent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6608</TotalTime>
  <Words>467</Words>
  <Application>Microsoft Office PowerPoint</Application>
  <PresentationFormat>Grand écran</PresentationFormat>
  <Paragraphs>210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Présentation PowerPoint</vt:lpstr>
      <vt:lpstr>Présentation PowerPoint</vt:lpstr>
      <vt:lpstr>Présentation PowerPoint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Grudda, Steven D</dc:creator>
  <cp:lastModifiedBy>Hadiza Ali Ousseini</cp:lastModifiedBy>
  <cp:revision>274</cp:revision>
  <cp:lastPrinted>2021-06-09T13:43:35Z</cp:lastPrinted>
  <dcterms:created xsi:type="dcterms:W3CDTF">2019-11-22T14:46:49Z</dcterms:created>
  <dcterms:modified xsi:type="dcterms:W3CDTF">2022-02-15T11:57:31Z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0x0120D520003B9D96DBDDAB4141ACD800900C644F4800871C25572582F747B8317E51F300F68B|725585646</vt:lpwstr>
  </property>
  <property fmtid="{D5CDD505-2E9C-101B-9397-08002B2CF9AE}" pid="3" name="_dlc_DocIdItemGuid">
    <vt:lpwstr>c039eeef-b10b-413f-963c-13b62ffbf4c7</vt:lpwstr>
  </property>
  <property fmtid="{D5CDD505-2E9C-101B-9397-08002B2CF9AE}" pid="4" name="ContentTypeId">
    <vt:lpwstr>0x0120D520003B9D96DBDDAB4141ACD800900C644F4800871C25572582F747B8317E51F300F68B</vt:lpwstr>
  </property>
  <property fmtid="{D5CDD505-2E9C-101B-9397-08002B2CF9AE}" pid="5" name="ItemRetentionFormula">
    <vt:lpwstr/>
  </property>
  <property fmtid="{D5CDD505-2E9C-101B-9397-08002B2CF9AE}" pid="6" name="_docset_NoMedatataSyncRequired">
    <vt:lpwstr>True</vt:lpwstr>
  </property>
</Properties>
</file>