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1"/>
  </p:notesMasterIdLst>
  <p:sldIdLst>
    <p:sldId id="28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C20F3-3084-416C-85FA-2F30642E4AC6}" type="datetimeFigureOut">
              <a:rPr lang="fr-FR" smtClean="0"/>
              <a:t>08/05/2020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6A486-419A-4987-B88A-4896A82858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82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998" y="1"/>
            <a:ext cx="12909995" cy="685061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52181" y="6417997"/>
            <a:ext cx="2509177" cy="365125"/>
          </a:xfrm>
        </p:spPr>
        <p:txBody>
          <a:bodyPr/>
          <a:lstStyle/>
          <a:p>
            <a:pPr defTabSz="457200"/>
            <a:fld id="{F2EF13FF-F66F-4140-8007-F0F88D67E5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08/05/2020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073224" y="6404372"/>
            <a:ext cx="25091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 defTabSz="457200"/>
            <a:fld id="{21CBE2B6-7842-0B4A-968D-C7911FC9F6A3}" type="slidenum">
              <a:rPr lang="fr-FR" smtClean="0">
                <a:solidFill>
                  <a:prstClr val="white"/>
                </a:solidFill>
              </a:rPr>
              <a:pPr defTabSz="457200"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123489" y="6356351"/>
            <a:ext cx="602751" cy="501650"/>
          </a:xfrm>
          <a:prstGeom prst="rect">
            <a:avLst/>
          </a:prstGeom>
          <a:solidFill>
            <a:srgbClr val="20A74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1363039" y="1989749"/>
            <a:ext cx="10363200" cy="1470025"/>
          </a:xfrm>
        </p:spPr>
        <p:txBody>
          <a:bodyPr/>
          <a:lstStyle>
            <a:lvl1pPr>
              <a:defRPr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7439" y="3745523"/>
            <a:ext cx="85344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Nom de l’exposant</a:t>
            </a:r>
          </a:p>
        </p:txBody>
      </p:sp>
    </p:spTree>
    <p:extLst>
      <p:ext uri="{BB962C8B-B14F-4D97-AF65-F5344CB8AC3E}">
        <p14:creationId xmlns:p14="http://schemas.microsoft.com/office/powerpoint/2010/main" val="269250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593" y="1"/>
            <a:ext cx="1292391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400414"/>
            <a:ext cx="2844800" cy="276999"/>
          </a:xfrm>
          <a:solidFill>
            <a:srgbClr val="ED5C68">
              <a:alpha val="0"/>
            </a:srgbClr>
          </a:solidFill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/>
            <a:fld id="{21CBE2B6-7842-0B4A-968D-C7911FC9F6A3}" type="slidenum">
              <a:rPr lang="fr-FR" smtClean="0">
                <a:solidFill>
                  <a:prstClr val="white"/>
                </a:solidFill>
              </a:rPr>
              <a:pPr defTabSz="457200"/>
              <a:t>‹#›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123489" y="6356351"/>
            <a:ext cx="602751" cy="501650"/>
          </a:xfrm>
          <a:prstGeom prst="rect">
            <a:avLst/>
          </a:prstGeom>
          <a:solidFill>
            <a:srgbClr val="20A74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74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203" y="0"/>
            <a:ext cx="12931283" cy="685800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1CBE2B6-7842-0B4A-968D-C7911FC9F6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123489" y="6356351"/>
            <a:ext cx="602751" cy="501650"/>
          </a:xfrm>
          <a:prstGeom prst="rect">
            <a:avLst/>
          </a:prstGeom>
          <a:solidFill>
            <a:srgbClr val="F27D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1828800" y="4284324"/>
            <a:ext cx="8534400" cy="13544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5453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B389B1D-533F-AD4C-9CB3-F2610139A6D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08/05/2020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1CBE2B6-7842-0B4A-968D-C7911FC9F6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4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96E0113-FB54-2E4E-94A2-7220E964DD4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08/05/2020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1CBE2B6-7842-0B4A-968D-C7911FC9F6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2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02CD17CB-311C-794C-BBB6-EA2425B8CC0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08/05/2020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1CBE2B6-7842-0B4A-968D-C7911FC9F6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7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CFD2175-4CB5-9C48-8729-66B3938B0F7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08/05/2020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1CBE2B6-7842-0B4A-968D-C7911FC9F6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6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31C6C44-9BB3-944F-BA9A-775929017F6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08/05/2020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1CBE2B6-7842-0B4A-968D-C7911FC9F6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E7B628F-86D1-7E44-93B9-3AA32C68147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08/05/2020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1CBE2B6-7842-0B4A-968D-C7911FC9F6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mcc.gov/content/uploads/2017/05/mcc-policy-gender.pdf" TargetMode="External"/><Relationship Id="rId2" Type="http://schemas.openxmlformats.org/officeDocument/2006/relationships/hyperlink" Target="http://www.mcc.gov/countrytools/compact/fy07guidance/english/20-enviroandsocialassessment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caniger.ne/wp-content/uploads/2018/07/MCA-Niger-PIGIS-Version3clean151118-compressed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1CBE2B6-7842-0B4A-968D-C7911FC9F6A3}" type="slidenum">
              <a:rPr lang="fr-FR" smtClean="0">
                <a:solidFill>
                  <a:prstClr val="white"/>
                </a:solidFill>
              </a:rPr>
              <a:pPr defTabSz="457200"/>
              <a:t>1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53999" y="4914606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Gotham Book" charset="0"/>
                <a:ea typeface="Gotham Book" charset="0"/>
                <a:cs typeface="Gotham Book" charset="0"/>
              </a:rPr>
              <a:t>Nom présentateur :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72816" y="2967135"/>
            <a:ext cx="9809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Gotham Book"/>
              </a:rPr>
              <a:t>Assistance Technique pour la Gestion Durable de 18 Marchés à Bétail dans les Régions </a:t>
            </a:r>
            <a:r>
              <a:rPr lang="fr-FR" sz="2400" b="1" dirty="0" err="1">
                <a:latin typeface="Gotham Book"/>
              </a:rPr>
              <a:t>deTillabéry</a:t>
            </a:r>
            <a:r>
              <a:rPr lang="fr-FR" sz="2400" b="1" dirty="0">
                <a:latin typeface="Gotham Book"/>
              </a:rPr>
              <a:t>, Dosso, Tahoua et Maradi.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153999" y="547708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Gotham Book" charset="0"/>
                <a:ea typeface="Gotham Book" charset="0"/>
                <a:cs typeface="Gotham Book" charset="0"/>
              </a:rPr>
              <a:t>Date :23/04/20 </a:t>
            </a:r>
          </a:p>
        </p:txBody>
      </p:sp>
    </p:spTree>
    <p:extLst>
      <p:ext uri="{BB962C8B-B14F-4D97-AF65-F5344CB8AC3E}">
        <p14:creationId xmlns:p14="http://schemas.microsoft.com/office/powerpoint/2010/main" val="92316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994" y="278515"/>
            <a:ext cx="10363200" cy="1470025"/>
          </a:xfrm>
        </p:spPr>
        <p:txBody>
          <a:bodyPr/>
          <a:lstStyle/>
          <a:p>
            <a:pPr algn="ctr"/>
            <a:r>
              <a:rPr lang="fr-FR" dirty="0"/>
              <a:t>PLAN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7652" y="1537063"/>
            <a:ext cx="10369731" cy="48358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dirty="0">
              <a:latin typeface="Gotham Book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fr-FR" b="1" dirty="0">
                <a:solidFill>
                  <a:schemeClr val="tx1"/>
                </a:solidFill>
                <a:latin typeface="Gotham Book"/>
              </a:rPr>
              <a:t>Présentation du compact</a:t>
            </a:r>
          </a:p>
          <a:p>
            <a:pPr marL="514350" indent="-514350" algn="l">
              <a:buFont typeface="+mj-lt"/>
              <a:buAutoNum type="arabicPeriod"/>
            </a:pPr>
            <a:endParaRPr lang="fr-FR" b="1" dirty="0">
              <a:solidFill>
                <a:schemeClr val="tx1"/>
              </a:solidFill>
              <a:latin typeface="Gotham Book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fr-FR" b="1" dirty="0">
                <a:solidFill>
                  <a:schemeClr val="tx1"/>
                </a:solidFill>
                <a:latin typeface="Gotham Book"/>
              </a:rPr>
              <a:t>Présentation de la Mission du consultant</a:t>
            </a:r>
          </a:p>
          <a:p>
            <a:pPr marL="2286000" lvl="4" indent="-457200" algn="l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1"/>
                </a:solidFill>
                <a:latin typeface="Gotham Book"/>
              </a:rPr>
              <a:t>Objectifs:</a:t>
            </a:r>
          </a:p>
          <a:p>
            <a:pPr marL="2286000" lvl="4" indent="-457200" algn="l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1"/>
                </a:solidFill>
                <a:latin typeface="Gotham Book"/>
              </a:rPr>
              <a:t>Résultats attendus</a:t>
            </a:r>
          </a:p>
          <a:p>
            <a:pPr marL="2286000" lvl="4" indent="-457200" algn="l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1"/>
                </a:solidFill>
                <a:latin typeface="Gotham Book"/>
              </a:rPr>
              <a:t>Localisation des sites</a:t>
            </a:r>
          </a:p>
          <a:p>
            <a:pPr marL="2286000" lvl="4" indent="-457200" algn="l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1"/>
                </a:solidFill>
                <a:latin typeface="Gotham Book"/>
              </a:rPr>
              <a:t>Livrables &amp; durées</a:t>
            </a:r>
          </a:p>
          <a:p>
            <a:pPr marL="2286000" lvl="4" indent="-457200" algn="l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1"/>
                </a:solidFill>
                <a:latin typeface="Gotham Book"/>
              </a:rPr>
              <a:t>Personnel Clés</a:t>
            </a:r>
          </a:p>
          <a:p>
            <a:pPr marL="2286000" lvl="4" indent="-457200" algn="l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1"/>
                </a:solidFill>
                <a:latin typeface="Gotham Book"/>
              </a:rPr>
              <a:t>Autres Personnels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b="1" dirty="0">
                <a:solidFill>
                  <a:schemeClr val="tx1"/>
                </a:solidFill>
                <a:latin typeface="Gotham Book"/>
              </a:rPr>
              <a:t>Exigences de l’Etude</a:t>
            </a:r>
          </a:p>
          <a:p>
            <a:pPr marL="0" lvl="3" algn="l"/>
            <a:r>
              <a:rPr lang="fr-FR" sz="3200" b="1" dirty="0">
                <a:solidFill>
                  <a:schemeClr val="tx1"/>
                </a:solidFill>
                <a:latin typeface="Gotham Book"/>
                <a:ea typeface="Gotham Book" charset="0"/>
                <a:cs typeface="Gotham Book" charset="0"/>
              </a:rPr>
              <a:t>		</a:t>
            </a:r>
          </a:p>
          <a:p>
            <a:endParaRPr lang="fr-FR" dirty="0">
              <a:latin typeface="Gotham Book"/>
            </a:endParaRPr>
          </a:p>
          <a:p>
            <a:endParaRPr lang="fr-FR" b="1" u="sng" dirty="0">
              <a:latin typeface="Gotham Book"/>
            </a:endParaRPr>
          </a:p>
          <a:p>
            <a:endParaRPr lang="fr-FR" b="1" u="sng" dirty="0">
              <a:latin typeface="Gotham Book"/>
            </a:endParaRPr>
          </a:p>
          <a:p>
            <a:endParaRPr lang="fr-FR" b="1" u="sng" dirty="0">
              <a:latin typeface="Gotham Book"/>
            </a:endParaRPr>
          </a:p>
          <a:p>
            <a:endParaRPr lang="fr-FR" dirty="0">
              <a:latin typeface="Gotham Book"/>
            </a:endParaRPr>
          </a:p>
          <a:p>
            <a:endParaRPr lang="fr-FR" dirty="0">
              <a:latin typeface="Gotham Book"/>
            </a:endParaRPr>
          </a:p>
          <a:p>
            <a:endParaRPr lang="fr-FR" dirty="0">
              <a:latin typeface="Gotham Book"/>
            </a:endParaRPr>
          </a:p>
          <a:p>
            <a:endParaRPr lang="fr-FR" dirty="0">
              <a:latin typeface="Gotham Book"/>
            </a:endParaRPr>
          </a:p>
          <a:p>
            <a:endParaRPr lang="fr-FR"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37405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066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dirty="0"/>
              <a:t>Présentation du compact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688" y="1852775"/>
            <a:ext cx="7136258" cy="4532483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3021106" y="956305"/>
            <a:ext cx="7404847" cy="89647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chemeClr val="tx1">
                    <a:tint val="75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« </a:t>
            </a:r>
            <a:r>
              <a:rPr lang="fr-FR" i="1" dirty="0"/>
              <a:t>L’objectif du Compact est de </a:t>
            </a:r>
            <a:r>
              <a:rPr lang="fr-FR" b="1" i="1" dirty="0"/>
              <a:t>réduire la pauvreté </a:t>
            </a:r>
            <a:r>
              <a:rPr lang="fr-FR" i="1" dirty="0"/>
              <a:t>grâce à la </a:t>
            </a:r>
            <a:r>
              <a:rPr lang="fr-FR" b="1" i="1" dirty="0"/>
              <a:t>croissance économique </a:t>
            </a:r>
            <a:r>
              <a:rPr lang="fr-FR" i="1" dirty="0"/>
              <a:t>dans le but </a:t>
            </a:r>
            <a:r>
              <a:rPr lang="fr-FR" b="1" i="1" dirty="0"/>
              <a:t>d’accroître les revenus ruraux </a:t>
            </a:r>
            <a:r>
              <a:rPr lang="fr-FR" i="1" dirty="0"/>
              <a:t>en améliorant </a:t>
            </a:r>
            <a:r>
              <a:rPr lang="fr-FR" b="1" i="1" dirty="0"/>
              <a:t>l’utilisation productive et durable des ressources naturelles </a:t>
            </a:r>
            <a:r>
              <a:rPr lang="fr-FR" i="1" dirty="0"/>
              <a:t>pour la production agricole et en améliorant </a:t>
            </a:r>
            <a:r>
              <a:rPr lang="fr-FR" b="1" i="1" dirty="0"/>
              <a:t>le marketing et l’accès au marché des produits agricoles</a:t>
            </a:r>
            <a:r>
              <a:rPr lang="fr-FR" dirty="0"/>
              <a:t> ».</a:t>
            </a:r>
          </a:p>
        </p:txBody>
      </p:sp>
    </p:spTree>
    <p:extLst>
      <p:ext uri="{BB962C8B-B14F-4D97-AF65-F5344CB8AC3E}">
        <p14:creationId xmlns:p14="http://schemas.microsoft.com/office/powerpoint/2010/main" val="211200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57" y="181983"/>
            <a:ext cx="7537270" cy="1325563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 startAt="2"/>
            </a:pPr>
            <a:r>
              <a:rPr lang="fr-FR" sz="2800" dirty="0"/>
              <a:t>Présentation de la Mission du consultant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546"/>
            <a:ext cx="10515600" cy="493057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fr-FR" sz="3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Objectif:</a:t>
            </a:r>
          </a:p>
          <a:p>
            <a:pPr marL="0" indent="0" algn="just">
              <a:buNone/>
            </a:pPr>
            <a:endParaRPr lang="fr-FR" sz="3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L'objectif de la mission est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d'accompagner les communes à adopter des approches de gestion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marchés à bétail plus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transparentes, efficaces et sensibles aux besoins et aux demandes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utilisateurs. 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3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spécifiques :</a:t>
            </a:r>
          </a:p>
          <a:p>
            <a:pPr marL="0" indent="0" algn="just">
              <a:buNone/>
            </a:pPr>
            <a:endParaRPr lang="fr-FR" sz="2700" b="1" dirty="0">
              <a:latin typeface="+mn-lt"/>
              <a:ea typeface="+mn-ea"/>
              <a:cs typeface="+mn-cs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Recenser les </a:t>
            </a:r>
            <a:r>
              <a:rPr lang="fr-FR" sz="3800" b="1" dirty="0">
                <a:solidFill>
                  <a:schemeClr val="tx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mesures réglementaires et législatives existantes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relatives à la commercialisation du bétail dans le but de les utiliser comme leviers dans le processus de modernisation de la gestion des marchés à bétails ;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Faire la</a:t>
            </a:r>
            <a:r>
              <a:rPr lang="fr-FR" sz="3800" b="1" dirty="0">
                <a:solidFill>
                  <a:schemeClr val="tx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cartographie des acteurs et parties prenantes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sur les marchés à bétail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Élaborer un </a:t>
            </a:r>
            <a:r>
              <a:rPr lang="fr-FR" sz="3800" b="1" dirty="0">
                <a:solidFill>
                  <a:schemeClr val="tx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plan pour l’engagement de ces parties prenantes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Développer un </a:t>
            </a:r>
            <a:r>
              <a:rPr lang="fr-FR" sz="3800" b="1" dirty="0">
                <a:solidFill>
                  <a:schemeClr val="tx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guide de sensibilisation et de consultation des différents acteurs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Faire un </a:t>
            </a:r>
            <a:r>
              <a:rPr lang="fr-FR" sz="3800" b="1" dirty="0">
                <a:solidFill>
                  <a:schemeClr val="tx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diagnostic de la gestion et l’ administration actuelles des dix huit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(18) marchés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Faire une </a:t>
            </a:r>
            <a:r>
              <a:rPr lang="fr-FR" sz="3800" b="1" dirty="0">
                <a:solidFill>
                  <a:schemeClr val="tx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analyse financière des revenus (réels ou potentiels) 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générés par marché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FR" sz="3800" b="1" dirty="0">
                <a:solidFill>
                  <a:schemeClr val="tx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Définir et recommander les mécanismes de contrôle de gestion d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es comptes (recettes et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depenses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Accompagner </a:t>
            </a:r>
            <a:r>
              <a:rPr lang="fr-FR" sz="3800" b="1" dirty="0">
                <a:solidFill>
                  <a:schemeClr val="tx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les communes dans le processus de contractualisation 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avec un prestataire de services de gestion (coopérative, privé, etc.)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88049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435" y="1666073"/>
            <a:ext cx="5943599" cy="463296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97978" y="1311611"/>
            <a:ext cx="3581400" cy="444316"/>
          </a:xfrm>
        </p:spPr>
        <p:txBody>
          <a:bodyPr/>
          <a:lstStyle/>
          <a:p>
            <a:pPr marL="0" indent="0">
              <a:buNone/>
            </a:pPr>
            <a:r>
              <a:rPr lang="fr-FR" sz="1500" b="1" u="sng" dirty="0">
                <a:solidFill>
                  <a:schemeClr val="tx1"/>
                </a:solidFill>
              </a:rPr>
              <a:t>Localisation des sites: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04457" y="181983"/>
            <a:ext cx="75372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 marL="514350" indent="-514350">
              <a:buFont typeface="+mj-lt"/>
              <a:buAutoNum type="arabicPeriod" startAt="2"/>
            </a:pPr>
            <a:r>
              <a:rPr lang="fr-FR" sz="2800" dirty="0"/>
              <a:t>Présentation de la Mission du consultant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73335"/>
              </p:ext>
            </p:extLst>
          </p:nvPr>
        </p:nvGraphicFramePr>
        <p:xfrm>
          <a:off x="7499928" y="1764154"/>
          <a:ext cx="3911145" cy="4534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2357">
                  <a:extLst>
                    <a:ext uri="{9D8B030D-6E8A-4147-A177-3AD203B41FA5}">
                      <a16:colId xmlns:a16="http://schemas.microsoft.com/office/drawing/2014/main" val="1825408163"/>
                    </a:ext>
                  </a:extLst>
                </a:gridCol>
                <a:gridCol w="712253">
                  <a:extLst>
                    <a:ext uri="{9D8B030D-6E8A-4147-A177-3AD203B41FA5}">
                      <a16:colId xmlns:a16="http://schemas.microsoft.com/office/drawing/2014/main" val="848954661"/>
                    </a:ext>
                  </a:extLst>
                </a:gridCol>
                <a:gridCol w="1561959">
                  <a:extLst>
                    <a:ext uri="{9D8B030D-6E8A-4147-A177-3AD203B41FA5}">
                      <a16:colId xmlns:a16="http://schemas.microsoft.com/office/drawing/2014/main" val="3735670926"/>
                    </a:ext>
                  </a:extLst>
                </a:gridCol>
                <a:gridCol w="1224576">
                  <a:extLst>
                    <a:ext uri="{9D8B030D-6E8A-4147-A177-3AD203B41FA5}">
                      <a16:colId xmlns:a16="http://schemas.microsoft.com/office/drawing/2014/main" val="3217732477"/>
                    </a:ext>
                  </a:extLst>
                </a:gridCol>
              </a:tblGrid>
              <a:tr h="2386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>
                          <a:effectLst/>
                        </a:rPr>
                        <a:t>N°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>
                          <a:effectLst/>
                        </a:rPr>
                        <a:t>Régions 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>
                          <a:effectLst/>
                        </a:rPr>
                        <a:t>Communes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>
                          <a:effectLst/>
                        </a:rPr>
                        <a:t>site  des Marchés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85237774"/>
                  </a:ext>
                </a:extLst>
              </a:tr>
              <a:tr h="2386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>
                          <a:effectLst/>
                        </a:rPr>
                        <a:t>1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Dosso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Mokko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Batako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20923678"/>
                  </a:ext>
                </a:extLst>
              </a:tr>
              <a:tr h="2386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>
                          <a:effectLst/>
                        </a:rPr>
                        <a:t>2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Sambere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Ouna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92650967"/>
                  </a:ext>
                </a:extLst>
              </a:tr>
              <a:tr h="2386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>
                          <a:effectLst/>
                        </a:rPr>
                        <a:t>3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Karguibangou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Karguibangou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15242793"/>
                  </a:ext>
                </a:extLst>
              </a:tr>
              <a:tr h="2386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>
                          <a:effectLst/>
                        </a:rPr>
                        <a:t>4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Tanda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Tanda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65938775"/>
                  </a:ext>
                </a:extLst>
              </a:tr>
              <a:tr h="2386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>
                          <a:effectLst/>
                        </a:rPr>
                        <a:t>5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Guecheme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Fadama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2843706"/>
                  </a:ext>
                </a:extLst>
              </a:tr>
              <a:tr h="2386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>
                          <a:effectLst/>
                        </a:rPr>
                        <a:t>6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Maradi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CU IV Maradi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Maradi com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41934943"/>
                  </a:ext>
                </a:extLst>
              </a:tr>
              <a:tr h="2386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>
                          <a:effectLst/>
                        </a:rPr>
                        <a:t>7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Dakoro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Dakoro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8545147"/>
                  </a:ext>
                </a:extLst>
              </a:tr>
              <a:tr h="2386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>
                          <a:effectLst/>
                        </a:rPr>
                        <a:t>8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Guidan Amoumoune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Dankoulou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18750935"/>
                  </a:ext>
                </a:extLst>
              </a:tr>
              <a:tr h="2386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>
                          <a:effectLst/>
                        </a:rPr>
                        <a:t>9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Gabi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Gabi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994246"/>
                  </a:ext>
                </a:extLst>
              </a:tr>
              <a:tr h="2386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>
                          <a:effectLst/>
                        </a:rPr>
                        <a:t>10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Gadabédji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Wouriséna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81496712"/>
                  </a:ext>
                </a:extLst>
              </a:tr>
              <a:tr h="2386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>
                          <a:effectLst/>
                        </a:rPr>
                        <a:t>11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Guidanroumdji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G Roumdji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32361685"/>
                  </a:ext>
                </a:extLst>
              </a:tr>
              <a:tr h="2386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>
                          <a:effectLst/>
                        </a:rPr>
                        <a:t>12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>
                          <a:effectLst/>
                        </a:rPr>
                        <a:t>Tahoua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Tabalak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Tabalak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16533326"/>
                  </a:ext>
                </a:extLst>
              </a:tr>
              <a:tr h="2386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>
                          <a:effectLst/>
                        </a:rPr>
                        <a:t>13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Abalak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Abalak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23990544"/>
                  </a:ext>
                </a:extLst>
              </a:tr>
              <a:tr h="2386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>
                          <a:effectLst/>
                        </a:rPr>
                        <a:t>14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Ibohamane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Ibouhamane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25443389"/>
                  </a:ext>
                </a:extLst>
              </a:tr>
              <a:tr h="2386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>
                          <a:effectLst/>
                        </a:rPr>
                        <a:t>15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Ourno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Ourno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38366086"/>
                  </a:ext>
                </a:extLst>
              </a:tr>
              <a:tr h="2386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>
                          <a:effectLst/>
                        </a:rPr>
                        <a:t>16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>
                          <a:effectLst/>
                        </a:rPr>
                        <a:t>Tillaberi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Dantchindou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Wakama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21082770"/>
                  </a:ext>
                </a:extLst>
              </a:tr>
              <a:tr h="2386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>
                          <a:effectLst/>
                        </a:rPr>
                        <a:t>17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Hamdallaye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Hamdallaye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47689100"/>
                  </a:ext>
                </a:extLst>
              </a:tr>
              <a:tr h="2386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>
                          <a:effectLst/>
                        </a:rPr>
                        <a:t>18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Torodi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 err="1">
                          <a:effectLst/>
                        </a:rPr>
                        <a:t>Torodi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38371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170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57586" y="1063230"/>
            <a:ext cx="3581400" cy="444316"/>
          </a:xfrm>
        </p:spPr>
        <p:txBody>
          <a:bodyPr/>
          <a:lstStyle/>
          <a:p>
            <a:pPr marL="0" indent="0">
              <a:buNone/>
            </a:pPr>
            <a:r>
              <a:rPr lang="fr-FR" sz="1500" b="1" u="sng" dirty="0">
                <a:solidFill>
                  <a:schemeClr val="tx1"/>
                </a:solidFill>
              </a:rPr>
              <a:t>Livrables &amp; durées: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8986" y="962222"/>
            <a:ext cx="3625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Durée Totale  : </a:t>
            </a:r>
            <a:r>
              <a:rPr lang="fr-FR" dirty="0"/>
              <a:t>20 mois </a:t>
            </a:r>
          </a:p>
          <a:p>
            <a:endParaRPr lang="fr-F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4457" y="181983"/>
            <a:ext cx="75372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 marL="514350" indent="-514350">
              <a:buFont typeface="+mj-lt"/>
              <a:buAutoNum type="arabicPeriod" startAt="2"/>
            </a:pPr>
            <a:r>
              <a:rPr lang="fr-FR" sz="2800" dirty="0"/>
              <a:t>Présentation de la Mission du consultant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09964"/>
              </p:ext>
            </p:extLst>
          </p:nvPr>
        </p:nvGraphicFramePr>
        <p:xfrm>
          <a:off x="1376217" y="1507546"/>
          <a:ext cx="9966038" cy="5003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456">
                  <a:extLst>
                    <a:ext uri="{9D8B030D-6E8A-4147-A177-3AD203B41FA5}">
                      <a16:colId xmlns:a16="http://schemas.microsoft.com/office/drawing/2014/main" val="3872287668"/>
                    </a:ext>
                  </a:extLst>
                </a:gridCol>
                <a:gridCol w="1125281">
                  <a:extLst>
                    <a:ext uri="{9D8B030D-6E8A-4147-A177-3AD203B41FA5}">
                      <a16:colId xmlns:a16="http://schemas.microsoft.com/office/drawing/2014/main" val="2912656265"/>
                    </a:ext>
                  </a:extLst>
                </a:gridCol>
                <a:gridCol w="6883170">
                  <a:extLst>
                    <a:ext uri="{9D8B030D-6E8A-4147-A177-3AD203B41FA5}">
                      <a16:colId xmlns:a16="http://schemas.microsoft.com/office/drawing/2014/main" val="2307138070"/>
                    </a:ext>
                  </a:extLst>
                </a:gridCol>
                <a:gridCol w="1351131">
                  <a:extLst>
                    <a:ext uri="{9D8B030D-6E8A-4147-A177-3AD203B41FA5}">
                      <a16:colId xmlns:a16="http://schemas.microsoft.com/office/drawing/2014/main" val="1404978390"/>
                    </a:ext>
                  </a:extLst>
                </a:gridCol>
              </a:tblGrid>
              <a:tr h="472346">
                <a:tc>
                  <a:txBody>
                    <a:bodyPr/>
                    <a:lstStyle/>
                    <a:p>
                      <a:pPr algn="just" fontAlgn="ctr"/>
                      <a:r>
                        <a:rPr lang="fr-BE" sz="1400" b="1" u="none" strike="noStrike">
                          <a:effectLst/>
                        </a:rPr>
                        <a:t>N°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b="1" u="none" strike="noStrike">
                          <a:effectLst/>
                        </a:rPr>
                        <a:t>TACHES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BE" sz="1400" b="1" u="none" strike="noStrike">
                          <a:effectLst/>
                        </a:rPr>
                        <a:t>Livrables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b="1" u="none" strike="noStrike">
                          <a:effectLst/>
                        </a:rPr>
                        <a:t>Délai de livraison (#mois*)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extLst>
                  <a:ext uri="{0D108BD9-81ED-4DB2-BD59-A6C34878D82A}">
                    <a16:rowId xmlns:a16="http://schemas.microsoft.com/office/drawing/2014/main" val="2957382042"/>
                  </a:ext>
                </a:extLst>
              </a:tr>
              <a:tr h="186861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fr-BE" sz="1400" b="1" u="none" strike="noStrike">
                          <a:effectLst/>
                        </a:rPr>
                        <a:t>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BE" sz="1400" b="1" u="none" strike="noStrike">
                          <a:effectLst/>
                        </a:rPr>
                        <a:t>Tâche 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BE" sz="1400" b="1" u="none" strike="noStrike" dirty="0" err="1">
                          <a:effectLst/>
                        </a:rPr>
                        <a:t>Procés</a:t>
                      </a:r>
                      <a:r>
                        <a:rPr lang="fr-BE" sz="1400" b="1" u="none" strike="noStrike" dirty="0">
                          <a:effectLst/>
                        </a:rPr>
                        <a:t> verbal de l’atelier de lancement ;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b="1" u="none" strike="noStrike">
                          <a:effectLst/>
                        </a:rPr>
                        <a:t>M</a:t>
                      </a:r>
                      <a:r>
                        <a:rPr lang="fr-BE" sz="1400" b="1" u="none" strike="noStrike" baseline="-25000">
                          <a:effectLst/>
                        </a:rPr>
                        <a:t>0</a:t>
                      </a:r>
                      <a:r>
                        <a:rPr lang="fr-BE" sz="1400" b="1" u="none" strike="noStrike">
                          <a:effectLst/>
                        </a:rPr>
                        <a:t>+0,5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extLst>
                  <a:ext uri="{0D108BD9-81ED-4DB2-BD59-A6C34878D82A}">
                    <a16:rowId xmlns:a16="http://schemas.microsoft.com/office/drawing/2014/main" val="4250899645"/>
                  </a:ext>
                </a:extLst>
              </a:tr>
              <a:tr h="3270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BE" sz="1400" b="1" u="none" strike="noStrike" dirty="0">
                          <a:effectLst/>
                        </a:rPr>
                        <a:t>Rapport dé démarrage comprenant la Méthodologie et le Plan de travail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b="1" u="none" strike="noStrike">
                          <a:effectLst/>
                        </a:rPr>
                        <a:t>M</a:t>
                      </a:r>
                      <a:r>
                        <a:rPr lang="fr-BE" sz="1400" b="1" u="none" strike="noStrike" baseline="-25000">
                          <a:effectLst/>
                        </a:rPr>
                        <a:t>0</a:t>
                      </a:r>
                      <a:r>
                        <a:rPr lang="fr-BE" sz="1400" b="1" u="none" strike="noStrike">
                          <a:effectLst/>
                        </a:rPr>
                        <a:t>+1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extLst>
                  <a:ext uri="{0D108BD9-81ED-4DB2-BD59-A6C34878D82A}">
                    <a16:rowId xmlns:a16="http://schemas.microsoft.com/office/drawing/2014/main" val="3214869524"/>
                  </a:ext>
                </a:extLst>
              </a:tr>
              <a:tr h="453659">
                <a:tc>
                  <a:txBody>
                    <a:bodyPr/>
                    <a:lstStyle/>
                    <a:p>
                      <a:pPr algn="just" fontAlgn="ctr"/>
                      <a:r>
                        <a:rPr lang="fr-BE" sz="1400" b="1" u="none" strike="noStrike">
                          <a:effectLst/>
                        </a:rPr>
                        <a:t>2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b="1" u="none" strike="noStrike">
                          <a:effectLst/>
                        </a:rPr>
                        <a:t>Tâche 2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BE" sz="1400" b="1" u="none" strike="noStrike">
                          <a:effectLst/>
                        </a:rPr>
                        <a:t>Rapport d’état de lieu, sélection de comité technique de travail et rapport de modèles de gestion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b="1" u="none" strike="noStrike">
                          <a:effectLst/>
                        </a:rPr>
                        <a:t>M</a:t>
                      </a:r>
                      <a:r>
                        <a:rPr lang="fr-BE" sz="1400" b="1" u="none" strike="noStrike" baseline="-25000">
                          <a:effectLst/>
                        </a:rPr>
                        <a:t>0</a:t>
                      </a:r>
                      <a:r>
                        <a:rPr lang="fr-BE" sz="1400" b="1" u="none" strike="noStrike">
                          <a:effectLst/>
                        </a:rPr>
                        <a:t>+5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extLst>
                  <a:ext uri="{0D108BD9-81ED-4DB2-BD59-A6C34878D82A}">
                    <a16:rowId xmlns:a16="http://schemas.microsoft.com/office/drawing/2014/main" val="3132357967"/>
                  </a:ext>
                </a:extLst>
              </a:tr>
              <a:tr h="603149">
                <a:tc>
                  <a:txBody>
                    <a:bodyPr/>
                    <a:lstStyle/>
                    <a:p>
                      <a:pPr algn="just" fontAlgn="ctr"/>
                      <a:r>
                        <a:rPr lang="fr-BE" sz="1400" b="1" u="none" strike="noStrike">
                          <a:effectLst/>
                        </a:rPr>
                        <a:t>3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b="1" u="none" strike="noStrike">
                          <a:effectLst/>
                        </a:rPr>
                        <a:t>Tâche 3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BE" sz="1400" b="1" u="none" strike="noStrike">
                          <a:effectLst/>
                        </a:rPr>
                        <a:t>Rapport de l'atelier de restitution et documentation officielle de la sélection du type de modèle de gestion sélectionné par chaque commune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b="1" u="none" strike="noStrike">
                          <a:effectLst/>
                        </a:rPr>
                        <a:t>M</a:t>
                      </a:r>
                      <a:r>
                        <a:rPr lang="fr-BE" sz="1400" b="1" u="none" strike="noStrike" baseline="-25000">
                          <a:effectLst/>
                        </a:rPr>
                        <a:t>0</a:t>
                      </a:r>
                      <a:r>
                        <a:rPr lang="fr-BE" sz="1400" b="1" u="none" strike="noStrike">
                          <a:effectLst/>
                        </a:rPr>
                        <a:t>+10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extLst>
                  <a:ext uri="{0D108BD9-81ED-4DB2-BD59-A6C34878D82A}">
                    <a16:rowId xmlns:a16="http://schemas.microsoft.com/office/drawing/2014/main" val="47149484"/>
                  </a:ext>
                </a:extLst>
              </a:tr>
              <a:tr h="902126">
                <a:tc rowSpan="5">
                  <a:txBody>
                    <a:bodyPr/>
                    <a:lstStyle/>
                    <a:p>
                      <a:pPr algn="just" fontAlgn="ctr"/>
                      <a:r>
                        <a:rPr lang="fr-BE" sz="1400" b="1" u="none" strike="noStrike">
                          <a:effectLst/>
                        </a:rPr>
                        <a:t>4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BE" sz="1400" b="1" u="none" strike="noStrike">
                          <a:effectLst/>
                        </a:rPr>
                        <a:t>Tâche 4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BE" sz="1400" b="1" u="none" strike="noStrike" dirty="0">
                          <a:effectLst/>
                        </a:rPr>
                        <a:t>Rapport comprenant les Outils de gestion ,règlements et procédures des marchés ; le manuel de gestion, le Plan d'affaires par marché, le Plan de suivi évaluation et le Plan de renforcement des capacités (matériels et outils de formation).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b="1" u="none" strike="noStrike">
                          <a:effectLst/>
                        </a:rPr>
                        <a:t>M</a:t>
                      </a:r>
                      <a:r>
                        <a:rPr lang="fr-BE" sz="1400" b="1" u="none" strike="noStrike" baseline="-25000">
                          <a:effectLst/>
                        </a:rPr>
                        <a:t>0</a:t>
                      </a:r>
                      <a:r>
                        <a:rPr lang="fr-BE" sz="1400" b="1" u="none" strike="noStrike">
                          <a:effectLst/>
                        </a:rPr>
                        <a:t>+13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extLst>
                  <a:ext uri="{0D108BD9-81ED-4DB2-BD59-A6C34878D82A}">
                    <a16:rowId xmlns:a16="http://schemas.microsoft.com/office/drawing/2014/main" val="562145006"/>
                  </a:ext>
                </a:extLst>
              </a:tr>
              <a:tr h="6031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BE" sz="1400" b="1" u="none" strike="noStrike">
                          <a:effectLst/>
                        </a:rPr>
                        <a:t>Elaboration des Termes de Références et spécifications pour le Dossier d’Appel d’Offre ( DAO) pour la contractualisation d'un prestataire de services de gestion.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b="1" u="none" strike="noStrike">
                          <a:effectLst/>
                        </a:rPr>
                        <a:t>M</a:t>
                      </a:r>
                      <a:r>
                        <a:rPr lang="fr-BE" sz="1400" b="1" u="none" strike="noStrike" baseline="-25000">
                          <a:effectLst/>
                        </a:rPr>
                        <a:t>0</a:t>
                      </a:r>
                      <a:r>
                        <a:rPr lang="fr-BE" sz="1400" b="1" u="none" strike="noStrike">
                          <a:effectLst/>
                        </a:rPr>
                        <a:t>+13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extLst>
                  <a:ext uri="{0D108BD9-81ED-4DB2-BD59-A6C34878D82A}">
                    <a16:rowId xmlns:a16="http://schemas.microsoft.com/office/drawing/2014/main" val="2453585670"/>
                  </a:ext>
                </a:extLst>
              </a:tr>
              <a:tr h="45365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BE" sz="1400" b="1" u="none" strike="noStrike">
                          <a:effectLst/>
                        </a:rPr>
                        <a:t>Copies des contrats signés par les communes avec les prestataires (1% pour chaque marché) 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b="1" u="none" strike="noStrike">
                          <a:effectLst/>
                        </a:rPr>
                        <a:t>M0 + 16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extLst>
                  <a:ext uri="{0D108BD9-81ED-4DB2-BD59-A6C34878D82A}">
                    <a16:rowId xmlns:a16="http://schemas.microsoft.com/office/drawing/2014/main" val="3005231435"/>
                  </a:ext>
                </a:extLst>
              </a:tr>
              <a:tr h="7526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BE" sz="1400" b="1" u="none" strike="noStrike">
                          <a:effectLst/>
                        </a:rPr>
                        <a:t>Rapport d’accompagnement aux conseils communaux et prestataires de services de gestion dans l’installation et démarrage des activités sur les marchés conventionnés (prix fixe) 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b="1" u="none" strike="noStrike">
                          <a:effectLst/>
                        </a:rPr>
                        <a:t>M</a:t>
                      </a:r>
                      <a:r>
                        <a:rPr lang="fr-BE" sz="1400" b="1" u="none" strike="noStrike" baseline="-25000">
                          <a:effectLst/>
                        </a:rPr>
                        <a:t>0</a:t>
                      </a:r>
                      <a:r>
                        <a:rPr lang="fr-BE" sz="1400" b="1" u="none" strike="noStrike">
                          <a:effectLst/>
                        </a:rPr>
                        <a:t>+ 19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extLst>
                  <a:ext uri="{0D108BD9-81ED-4DB2-BD59-A6C34878D82A}">
                    <a16:rowId xmlns:a16="http://schemas.microsoft.com/office/drawing/2014/main" val="46412948"/>
                  </a:ext>
                </a:extLst>
              </a:tr>
              <a:tr h="1868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BE" sz="1400" b="1" u="none" strike="noStrike">
                          <a:effectLst/>
                        </a:rPr>
                        <a:t>Rapport de clôture  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400" b="1" u="none" strike="noStrike" dirty="0">
                          <a:effectLst/>
                        </a:rPr>
                        <a:t>M</a:t>
                      </a:r>
                      <a:r>
                        <a:rPr lang="fr-BE" sz="1400" b="1" u="none" strike="noStrike" baseline="-25000" dirty="0">
                          <a:effectLst/>
                        </a:rPr>
                        <a:t>0</a:t>
                      </a:r>
                      <a:r>
                        <a:rPr lang="fr-BE" sz="1400" b="1" u="none" strike="noStrike" dirty="0">
                          <a:effectLst/>
                        </a:rPr>
                        <a:t>+ 20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54" marR="4754" marT="4754" marB="0" anchor="ctr"/>
                </a:tc>
                <a:extLst>
                  <a:ext uri="{0D108BD9-81ED-4DB2-BD59-A6C34878D82A}">
                    <a16:rowId xmlns:a16="http://schemas.microsoft.com/office/drawing/2014/main" val="160825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870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8" y="1755866"/>
            <a:ext cx="10816046" cy="4728753"/>
          </a:xfrm>
        </p:spPr>
        <p:txBody>
          <a:bodyPr>
            <a:normAutofit/>
          </a:bodyPr>
          <a:lstStyle/>
          <a:p>
            <a:pPr lvl="1" algn="l"/>
            <a:endParaRPr lang="fr-FR" sz="1600" b="1" dirty="0">
              <a:solidFill>
                <a:schemeClr val="tx1"/>
              </a:solidFill>
              <a:latin typeface="Gotham Book"/>
            </a:endParaRPr>
          </a:p>
          <a:p>
            <a:pPr lvl="1" algn="l"/>
            <a:r>
              <a:rPr lang="fr-FR" sz="1600" b="1" dirty="0">
                <a:solidFill>
                  <a:schemeClr val="tx1"/>
                </a:solidFill>
                <a:latin typeface="Gotham Book"/>
              </a:rPr>
              <a:t>Personnel clés/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Gotham Book"/>
                <a:cs typeface="Arial" panose="020B0604020202020204" pitchFamily="34" charset="0"/>
              </a:rPr>
              <a:t>Un (01) Chef de mission (Spécialiste en Gestion) ;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Gotham Book"/>
                <a:cs typeface="Arial" panose="020B0604020202020204" pitchFamily="34" charset="0"/>
              </a:rPr>
              <a:t>Un (01) Technicien en </a:t>
            </a:r>
            <a:r>
              <a:rPr lang="fr-FR" sz="1400" dirty="0" err="1">
                <a:solidFill>
                  <a:schemeClr val="tx1"/>
                </a:solidFill>
                <a:latin typeface="Gotham Book"/>
                <a:cs typeface="Arial" panose="020B0604020202020204" pitchFamily="34" charset="0"/>
              </a:rPr>
              <a:t>Systemes</a:t>
            </a:r>
            <a:r>
              <a:rPr lang="fr-FR" sz="1400" dirty="0">
                <a:solidFill>
                  <a:schemeClr val="tx1"/>
                </a:solidFill>
                <a:latin typeface="Gotham Book"/>
                <a:cs typeface="Arial" panose="020B0604020202020204" pitchFamily="34" charset="0"/>
              </a:rPr>
              <a:t> de Marche du </a:t>
            </a:r>
            <a:r>
              <a:rPr lang="fr-FR" sz="1400" dirty="0" err="1">
                <a:solidFill>
                  <a:schemeClr val="tx1"/>
                </a:solidFill>
                <a:latin typeface="Gotham Book"/>
                <a:cs typeface="Arial" panose="020B0604020202020204" pitchFamily="34" charset="0"/>
              </a:rPr>
              <a:t>betail</a:t>
            </a:r>
            <a:r>
              <a:rPr lang="fr-FR" sz="1400" dirty="0">
                <a:solidFill>
                  <a:schemeClr val="tx1"/>
                </a:solidFill>
                <a:latin typeface="Gotham Book"/>
                <a:cs typeface="Arial" panose="020B0604020202020204" pitchFamily="34" charset="0"/>
              </a:rPr>
              <a:t> ;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Gotham Book"/>
                <a:cs typeface="Arial" panose="020B0604020202020204" pitchFamily="34" charset="0"/>
              </a:rPr>
              <a:t>Deux (02) Spécialistes du Développement Organisationnel/Institutionnel ;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Gotham Book"/>
                <a:cs typeface="Arial" panose="020B0604020202020204" pitchFamily="34" charset="0"/>
              </a:rPr>
              <a:t>Deux (02) Expert en Finances et Administration ;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Gotham Book"/>
                <a:cs typeface="Arial" panose="020B0604020202020204" pitchFamily="34" charset="0"/>
              </a:rPr>
              <a:t>Deux (02) Experts développement communautaire et sensibilisation.</a:t>
            </a:r>
          </a:p>
          <a:p>
            <a:pPr lvl="1" algn="l"/>
            <a:endParaRPr lang="fr-FR" sz="1600" b="1" dirty="0">
              <a:solidFill>
                <a:schemeClr val="tx1"/>
              </a:solidFill>
              <a:latin typeface="Gotham Book"/>
            </a:endParaRPr>
          </a:p>
          <a:p>
            <a:pPr lvl="1" algn="l"/>
            <a:r>
              <a:rPr lang="fr-FR" sz="1600" b="1" dirty="0">
                <a:solidFill>
                  <a:schemeClr val="tx1"/>
                </a:solidFill>
                <a:latin typeface="Gotham Book"/>
              </a:rPr>
              <a:t>Autres Personnels: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Gotham Book"/>
                <a:cs typeface="Arial" panose="020B0604020202020204" pitchFamily="34" charset="0"/>
              </a:rPr>
              <a:t>un juriste;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Gotham Book"/>
                <a:cs typeface="Arial" panose="020B0604020202020204" pitchFamily="34" charset="0"/>
              </a:rPr>
              <a:t>un spécialiste en communication ;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Gotham Book"/>
                <a:cs typeface="Arial" panose="020B0604020202020204" pitchFamily="34" charset="0"/>
              </a:rPr>
              <a:t>deux spécialistes en genre et inclusion sociale,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Gotham Book"/>
                <a:cs typeface="Arial" panose="020B0604020202020204" pitchFamily="34" charset="0"/>
              </a:rPr>
              <a:t>deux spécialistes en suivi et évaluation;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Gotham Book"/>
                <a:cs typeface="Arial" panose="020B0604020202020204" pitchFamily="34" charset="0"/>
              </a:rPr>
              <a:t>huit facilitateurs communautaires/animateur(</a:t>
            </a:r>
            <a:r>
              <a:rPr lang="fr-FR" sz="1400" dirty="0" err="1">
                <a:solidFill>
                  <a:schemeClr val="tx1"/>
                </a:solidFill>
                <a:latin typeface="Gotham Book"/>
                <a:cs typeface="Arial" panose="020B0604020202020204" pitchFamily="34" charset="0"/>
              </a:rPr>
              <a:t>trices</a:t>
            </a:r>
            <a:r>
              <a:rPr lang="fr-FR" sz="1400" dirty="0">
                <a:solidFill>
                  <a:schemeClr val="tx1"/>
                </a:solidFill>
                <a:latin typeface="Gotham Book"/>
                <a:cs typeface="Arial" panose="020B0604020202020204" pitchFamily="34" charset="0"/>
              </a:rPr>
              <a:t>).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Gotham Book"/>
                <a:cs typeface="Arial" panose="020B0604020202020204" pitchFamily="34" charset="0"/>
              </a:rPr>
              <a:t>deux spécialistes en hygiène et assainissement,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Gotham Book"/>
                <a:cs typeface="Arial" panose="020B0604020202020204" pitchFamily="34" charset="0"/>
              </a:rPr>
              <a:t>un assistant comptable,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  <a:latin typeface="Gotham Book"/>
                <a:cs typeface="Arial" panose="020B0604020202020204" pitchFamily="34" charset="0"/>
              </a:rPr>
              <a:t>etc.</a:t>
            </a:r>
          </a:p>
          <a:p>
            <a:pPr lvl="0"/>
            <a:endParaRPr lang="fr-FR" sz="1400" dirty="0">
              <a:latin typeface="Gotham Book"/>
            </a:endParaRPr>
          </a:p>
          <a:p>
            <a:endParaRPr lang="fr-FR" sz="1800" dirty="0">
              <a:latin typeface="Gotham Book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46618" y="1232048"/>
            <a:ext cx="4644882" cy="444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chemeClr val="tx1">
                    <a:tint val="75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u="sng" dirty="0">
                <a:solidFill>
                  <a:schemeClr val="tx1"/>
                </a:solidFill>
              </a:rPr>
              <a:t>Composition de l’équipe du consultant: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04457" y="128643"/>
            <a:ext cx="75372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 marL="514350" indent="-514350">
              <a:buFont typeface="+mj-lt"/>
              <a:buAutoNum type="arabicPeriod" startAt="2"/>
            </a:pPr>
            <a:r>
              <a:rPr lang="fr-FR" sz="2800" dirty="0"/>
              <a:t>Présentation de la Mission du consultant</a:t>
            </a:r>
          </a:p>
        </p:txBody>
      </p:sp>
    </p:spTree>
    <p:extLst>
      <p:ext uri="{BB962C8B-B14F-4D97-AF65-F5344CB8AC3E}">
        <p14:creationId xmlns:p14="http://schemas.microsoft.com/office/powerpoint/2010/main" val="116418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63772" y="1690688"/>
            <a:ext cx="10515600" cy="30903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dirty="0"/>
              <a:t>Directives environnementales de MCC : </a:t>
            </a:r>
            <a:r>
              <a:rPr lang="fr-FR" u="sng" dirty="0">
                <a:hlinkClick r:id="rId2"/>
              </a:rPr>
              <a:t>http://www.mcc.gov/countrytools/compact/fy07guidance/english/20-enviroandsocialassessment.pdf</a:t>
            </a:r>
            <a:r>
              <a:rPr lang="fr-FR" dirty="0"/>
              <a:t> ;</a:t>
            </a:r>
            <a:endParaRPr lang="fr-FR" sz="2400" dirty="0"/>
          </a:p>
          <a:p>
            <a:pPr lvl="0"/>
            <a:r>
              <a:rPr lang="fr-FR" sz="3200" dirty="0"/>
              <a:t>Politique Genre et inclusion Sociale de MCC: Disponible à : </a:t>
            </a:r>
            <a:r>
              <a:rPr lang="fr-FR" u="sng" dirty="0">
                <a:hlinkClick r:id="rId3"/>
              </a:rPr>
              <a:t>https://assets.mcc.gov/content/uploads/2017/05/mcc-policy-gender.pdf</a:t>
            </a:r>
            <a:r>
              <a:rPr lang="fr-FR" dirty="0"/>
              <a:t> </a:t>
            </a:r>
            <a:r>
              <a:rPr lang="fr-FR" sz="3200" dirty="0"/>
              <a:t> ;</a:t>
            </a:r>
            <a:endParaRPr lang="fr-FR" dirty="0"/>
          </a:p>
          <a:p>
            <a:pPr lvl="0"/>
            <a:r>
              <a:rPr lang="fr-FR" sz="3200" dirty="0"/>
              <a:t>Plan d’Intégration Genre et Inclusion Sociale (PIGIS) : disponible à : </a:t>
            </a:r>
            <a:r>
              <a:rPr lang="fr-FR" u="sng" dirty="0">
                <a:hlinkClick r:id="rId4"/>
              </a:rPr>
              <a:t>http://www.mcaniger.ne/wp-content/uploads/2018/07/MCA-Niger-PIGIS-Version3clean151118-compressed.pdf</a:t>
            </a:r>
            <a:endParaRPr lang="fr-FR" dirty="0"/>
          </a:p>
          <a:p>
            <a:pPr lvl="0"/>
            <a:r>
              <a:rPr lang="fr-FR" dirty="0"/>
              <a:t>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77288" y="156754"/>
            <a:ext cx="8007531" cy="1162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r>
              <a:rPr lang="fr-FR" sz="2800" dirty="0">
                <a:latin typeface="Gotham Book"/>
              </a:rPr>
              <a:t> 3.Exigences de l’étude  </a:t>
            </a:r>
          </a:p>
        </p:txBody>
      </p:sp>
    </p:spTree>
    <p:extLst>
      <p:ext uri="{BB962C8B-B14F-4D97-AF65-F5344CB8AC3E}">
        <p14:creationId xmlns:p14="http://schemas.microsoft.com/office/powerpoint/2010/main" val="46327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1619796"/>
            <a:ext cx="8244112" cy="46373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3" y="411495"/>
            <a:ext cx="10515600" cy="5845614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2400" dirty="0">
                <a:solidFill>
                  <a:schemeClr val="tx1"/>
                </a:solidFill>
                <a:latin typeface="Arial Black" panose="020B0A04020102020204" pitchFamily="34" charset="0"/>
              </a:rPr>
              <a:t>MERCI DE VOTRE AIMABLE ATTENTION!</a:t>
            </a:r>
          </a:p>
        </p:txBody>
      </p:sp>
    </p:spTree>
    <p:extLst>
      <p:ext uri="{BB962C8B-B14F-4D97-AF65-F5344CB8AC3E}">
        <p14:creationId xmlns:p14="http://schemas.microsoft.com/office/powerpoint/2010/main" val="3102553653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5840</TotalTime>
  <Words>804</Words>
  <Application>Microsoft Office PowerPoint</Application>
  <PresentationFormat>Widescreen</PresentationFormat>
  <Paragraphs>173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Gotham Book</vt:lpstr>
      <vt:lpstr>Times New Roman</vt:lpstr>
      <vt:lpstr>1_Thème Office</vt:lpstr>
      <vt:lpstr>PowerPoint Presentation</vt:lpstr>
      <vt:lpstr>PLAN </vt:lpstr>
      <vt:lpstr>Présentation du compact</vt:lpstr>
      <vt:lpstr>Présentation de la Mission du consultant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Moctar O. Djibo</dc:creator>
  <cp:lastModifiedBy>Moustapha Haladou</cp:lastModifiedBy>
  <cp:revision>88</cp:revision>
  <dcterms:created xsi:type="dcterms:W3CDTF">2019-02-05T16:17:33Z</dcterms:created>
  <dcterms:modified xsi:type="dcterms:W3CDTF">2020-05-08T22:42:55Z</dcterms:modified>
</cp:coreProperties>
</file>